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754" r:id="rId3"/>
    <p:sldId id="749" r:id="rId4"/>
    <p:sldId id="755" r:id="rId5"/>
    <p:sldId id="768" r:id="rId6"/>
    <p:sldId id="751" r:id="rId7"/>
    <p:sldId id="769" r:id="rId8"/>
    <p:sldId id="770" r:id="rId9"/>
    <p:sldId id="779" r:id="rId10"/>
    <p:sldId id="758" r:id="rId11"/>
    <p:sldId id="775" r:id="rId12"/>
    <p:sldId id="762" r:id="rId13"/>
    <p:sldId id="776" r:id="rId14"/>
    <p:sldId id="782" r:id="rId15"/>
    <p:sldId id="777" r:id="rId16"/>
    <p:sldId id="778" r:id="rId17"/>
    <p:sldId id="780" r:id="rId18"/>
    <p:sldId id="783" r:id="rId19"/>
    <p:sldId id="784" r:id="rId20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8"/>
    </p:cViewPr>
  </p:sorterViewPr>
  <p:notesViewPr>
    <p:cSldViewPr snapToGrid="0">
      <p:cViewPr varScale="1">
        <p:scale>
          <a:sx n="63" d="100"/>
          <a:sy n="63" d="100"/>
        </p:scale>
        <p:origin x="320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64E83978-2116-536B-0AB4-27C0F42E50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D358FCE-BBB5-D3D2-26C1-F07268F04D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34660-BEE8-4022-866A-3769F9AA8205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F3AF725-A1A3-73B7-23B4-4F29038AF59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E466FBB-52BF-8B93-73AA-9CB0BCBD2D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4C0F1-F726-40A8-87A1-7F2DD51E8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349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F50F2-F571-49C6-B684-9C3F5384A337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B35E2-5D51-4707-99AC-0DBE678D21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59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324B-0FFC-4827-B765-09C8C529970C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B511-19DE-4448-9506-F9BB569DBC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189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324B-0FFC-4827-B765-09C8C529970C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B511-19DE-4448-9506-F9BB569DBC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1454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324B-0FFC-4827-B765-09C8C529970C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B511-19DE-4448-9506-F9BB569DBC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5819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324B-0FFC-4827-B765-09C8C529970C}" type="datetimeFigureOut">
              <a:rPr kumimoji="1" lang="ja-JP" altLang="en-US" smtClean="0"/>
              <a:t>2023/10/11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dirty="0"/>
              <a:t>島根大学附属図書館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B511-19DE-4448-9506-F9BB569DBC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285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324B-0FFC-4827-B765-09C8C529970C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B511-19DE-4448-9506-F9BB569DBC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2488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324B-0FFC-4827-B765-09C8C529970C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B511-19DE-4448-9506-F9BB569DBC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6575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324B-0FFC-4827-B765-09C8C529970C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B511-19DE-4448-9506-F9BB569DBC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5958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324B-0FFC-4827-B765-09C8C529970C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B511-19DE-4448-9506-F9BB569DBC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77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324B-0FFC-4827-B765-09C8C529970C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B511-19DE-4448-9506-F9BB569DBC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1614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324B-0FFC-4827-B765-09C8C529970C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B511-19DE-4448-9506-F9BB569DBC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8936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324B-0FFC-4827-B765-09C8C529970C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B511-19DE-4448-9506-F9BB569DBC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9142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8324B-0FFC-4827-B765-09C8C529970C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4B511-19DE-4448-9506-F9BB569DBC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387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B9CC5A-53B9-9840-4E35-D8037E791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02824"/>
            <a:ext cx="7772400" cy="2529239"/>
          </a:xfrm>
        </p:spPr>
        <p:txBody>
          <a:bodyPr/>
          <a:lstStyle/>
          <a:p>
            <a:r>
              <a:rPr lang="ja-JP" altLang="en-US" b="1" dirty="0"/>
              <a:t>デジタル化を通じた貴重資料の利活用 </a:t>
            </a:r>
            <a:endParaRPr kumimoji="1" lang="ja-JP" altLang="en-US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F032C80-063B-7266-8973-8250D41B2E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9604" y="5877985"/>
            <a:ext cx="4882393" cy="62664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kumimoji="1" lang="ja-JP" altLang="en-US" sz="2000" b="1" dirty="0"/>
              <a:t>島根大学附属図書館 情報サービスグループ </a:t>
            </a:r>
            <a:endParaRPr kumimoji="1" lang="en-US" altLang="ja-JP" sz="2000" b="1" dirty="0"/>
          </a:p>
          <a:p>
            <a:pPr algn="l"/>
            <a:r>
              <a:rPr lang="ja-JP" altLang="en-US" sz="2000" b="1" dirty="0"/>
              <a:t>　　　　　　　　　　　　　　　　　　　　　田中やよい</a:t>
            </a:r>
            <a:endParaRPr kumimoji="1" lang="ja-JP" altLang="en-US" sz="2000" b="1" dirty="0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1DED4185-BC64-47EE-7D82-7DBB716B7111}"/>
              </a:ext>
            </a:extLst>
          </p:cNvPr>
          <p:cNvSpPr txBox="1"/>
          <p:nvPr/>
        </p:nvSpPr>
        <p:spPr>
          <a:xfrm>
            <a:off x="75501" y="81517"/>
            <a:ext cx="3768754" cy="26605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zh-CN" altLang="en-US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</a:t>
            </a:r>
            <a:r>
              <a:rPr lang="en-US" altLang="zh-CN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64</a:t>
            </a:r>
            <a:r>
              <a:rPr lang="zh-CN" altLang="en-US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回中国四国地区大学図書館研究集会</a:t>
            </a:r>
            <a:r>
              <a:rPr lang="ja-JP" altLang="en-US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事例報告</a:t>
            </a:r>
            <a:endParaRPr lang="en-US" altLang="ja-JP" sz="1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8745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970F60-45F3-1AFC-3CBC-97C3F88EC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b="1" dirty="0"/>
              <a:t>2-1 </a:t>
            </a:r>
            <a:r>
              <a:rPr kumimoji="1" lang="ja-JP" altLang="en-US" b="1" dirty="0"/>
              <a:t>経緯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A94EDAF-F71E-6EBA-1D3F-CB93F4F28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299" y="1527411"/>
            <a:ext cx="8171402" cy="50831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000" b="1" dirty="0"/>
              <a:t>■桑原文庫</a:t>
            </a:r>
            <a:endParaRPr kumimoji="1" lang="en-US" altLang="ja-JP" sz="2000" b="1" dirty="0"/>
          </a:p>
          <a:p>
            <a:pPr marL="0" indent="0">
              <a:buNone/>
            </a:pPr>
            <a:r>
              <a:rPr kumimoji="1" lang="ja-JP" altLang="en-US" sz="1600" b="1" dirty="0"/>
              <a:t>　　美術研究家、コレクターの桑原羊次郎（</a:t>
            </a:r>
            <a:r>
              <a:rPr kumimoji="1" lang="en-US" altLang="ja-JP" sz="1600" b="1" dirty="0"/>
              <a:t>1868-1955</a:t>
            </a:r>
            <a:r>
              <a:rPr lang="ja-JP" altLang="en-US" sz="1600" b="1" dirty="0"/>
              <a:t>）</a:t>
            </a:r>
            <a:r>
              <a:rPr kumimoji="1" lang="ja-JP" altLang="en-US" sz="1600" b="1" dirty="0"/>
              <a:t>の蒐集品のうち、当館に寄贈された　</a:t>
            </a:r>
            <a:endParaRPr kumimoji="1" lang="en-US" altLang="ja-JP" sz="1600" b="1" dirty="0"/>
          </a:p>
          <a:p>
            <a:pPr marL="0" indent="0">
              <a:buNone/>
            </a:pPr>
            <a:r>
              <a:rPr lang="ja-JP" altLang="en-US" sz="1600" b="1" dirty="0"/>
              <a:t>　　</a:t>
            </a:r>
            <a:r>
              <a:rPr kumimoji="1" lang="ja-JP" altLang="en-US" sz="1600" b="1" dirty="0"/>
              <a:t>古典籍、書籍、絵図、直筆原稿、書簡など約</a:t>
            </a:r>
            <a:r>
              <a:rPr kumimoji="1" lang="en-US" altLang="ja-JP" sz="1600" b="1" dirty="0"/>
              <a:t>3,900</a:t>
            </a:r>
            <a:r>
              <a:rPr kumimoji="1" lang="ja-JP" altLang="en-US" sz="1600" b="1" dirty="0"/>
              <a:t>点（目録作成分）を、「桑原文庫」として</a:t>
            </a:r>
            <a:endParaRPr kumimoji="1" lang="en-US" altLang="ja-JP" sz="1600" b="1" dirty="0"/>
          </a:p>
          <a:p>
            <a:pPr marL="0" indent="0">
              <a:lnSpc>
                <a:spcPct val="100000"/>
              </a:lnSpc>
              <a:buNone/>
            </a:pPr>
            <a:r>
              <a:rPr kumimoji="1" lang="ja-JP" altLang="en-US" sz="1600" b="1" dirty="0"/>
              <a:t>　　所蔵しているもの</a:t>
            </a:r>
            <a:endParaRPr lang="en-US" altLang="ja-JP" sz="1600" b="1" dirty="0"/>
          </a:p>
          <a:p>
            <a:pPr marL="0" indent="0">
              <a:buNone/>
            </a:pPr>
            <a:r>
              <a:rPr kumimoji="1" lang="ja-JP" altLang="en-US" sz="2000" b="1" dirty="0"/>
              <a:t>■日本資料専門家欧州協会（</a:t>
            </a:r>
            <a:r>
              <a:rPr kumimoji="1" lang="en-US" altLang="ja-JP" sz="2000" b="1" dirty="0"/>
              <a:t>EAJRS</a:t>
            </a:r>
            <a:r>
              <a:rPr kumimoji="1" lang="ja-JP" altLang="en-US" sz="2000" b="1" dirty="0"/>
              <a:t>）年次大会</a:t>
            </a:r>
            <a:endParaRPr kumimoji="1" lang="en-US" altLang="ja-JP" sz="2000" b="1" dirty="0"/>
          </a:p>
          <a:p>
            <a:pPr marL="0" indent="0">
              <a:buNone/>
            </a:pPr>
            <a:r>
              <a:rPr kumimoji="1" lang="ja-JP" altLang="en-US" sz="1600" b="1" dirty="0"/>
              <a:t>　　◎</a:t>
            </a:r>
            <a:r>
              <a:rPr kumimoji="1" lang="ja-JP" altLang="en-US" sz="1600" b="1" u="sng" dirty="0"/>
              <a:t>きっかけは、</a:t>
            </a:r>
            <a:r>
              <a:rPr kumimoji="1" lang="en-US" altLang="ja-JP" sz="1600" b="1" u="sng" dirty="0"/>
              <a:t>2021</a:t>
            </a:r>
            <a:r>
              <a:rPr kumimoji="1" lang="ja-JP" altLang="en-US" sz="1600" b="1" u="sng" dirty="0"/>
              <a:t>年</a:t>
            </a:r>
            <a:r>
              <a:rPr kumimoji="1" lang="en-US" altLang="ja-JP" sz="1600" b="1" u="sng" dirty="0"/>
              <a:t>4</a:t>
            </a:r>
            <a:r>
              <a:rPr kumimoji="1" lang="ja-JP" altLang="en-US" sz="1600" b="1" u="sng" dirty="0"/>
              <a:t>月に対応した研究者の方からのお誘い</a:t>
            </a:r>
            <a:endParaRPr kumimoji="1" lang="en-US" altLang="ja-JP" sz="1600" b="1" u="sng" dirty="0"/>
          </a:p>
          <a:p>
            <a:pPr marL="0" indent="0">
              <a:lnSpc>
                <a:spcPct val="50000"/>
              </a:lnSpc>
              <a:buNone/>
            </a:pPr>
            <a:r>
              <a:rPr kumimoji="1" lang="ja-JP" altLang="en-US" sz="1600" b="1" dirty="0"/>
              <a:t>　　　「</a:t>
            </a:r>
            <a:r>
              <a:rPr kumimoji="1" lang="en-US" altLang="ja-JP" sz="1600" b="1" dirty="0"/>
              <a:t>9</a:t>
            </a:r>
            <a:r>
              <a:rPr kumimoji="1" lang="ja-JP" altLang="en-US" sz="1600" b="1" dirty="0"/>
              <a:t>月に</a:t>
            </a:r>
            <a:r>
              <a:rPr kumimoji="1" lang="en-US" altLang="ja-JP" sz="1600" b="1" dirty="0"/>
              <a:t>EAJRS</a:t>
            </a:r>
            <a:r>
              <a:rPr kumimoji="1" lang="ja-JP" altLang="en-US" sz="1600" b="1" dirty="0"/>
              <a:t>（於：ベルギー）で</a:t>
            </a:r>
            <a:r>
              <a:rPr kumimoji="1" lang="en-US" altLang="ja-JP" sz="1600" b="1" dirty="0"/>
              <a:t>『</a:t>
            </a:r>
            <a:r>
              <a:rPr kumimoji="1" lang="ja-JP" altLang="en-US" sz="1600" b="1" dirty="0"/>
              <a:t>欧米美術行脚</a:t>
            </a:r>
            <a:r>
              <a:rPr kumimoji="1" lang="en-US" altLang="ja-JP" sz="1600" b="1" dirty="0"/>
              <a:t>』</a:t>
            </a:r>
            <a:r>
              <a:rPr kumimoji="1" lang="ja-JP" altLang="en-US" sz="1600" b="1" dirty="0"/>
              <a:t>を使って研究発表を行いますが、</a:t>
            </a:r>
            <a:endParaRPr kumimoji="1" lang="en-US" altLang="ja-JP" sz="1600" b="1" dirty="0"/>
          </a:p>
          <a:p>
            <a:pPr marL="0" indent="0">
              <a:lnSpc>
                <a:spcPct val="50000"/>
              </a:lnSpc>
              <a:buNone/>
            </a:pPr>
            <a:r>
              <a:rPr lang="ja-JP" altLang="en-US" sz="1600" b="1" dirty="0"/>
              <a:t>　　　  </a:t>
            </a:r>
            <a:r>
              <a:rPr kumimoji="1" lang="ja-JP" altLang="en-US" sz="1600" b="1" dirty="0"/>
              <a:t>一緒に参加されますよね？」　（</a:t>
            </a:r>
            <a:r>
              <a:rPr kumimoji="1" lang="en-US" altLang="ja-JP" sz="1600" b="1" dirty="0"/>
              <a:t>2023</a:t>
            </a:r>
            <a:r>
              <a:rPr kumimoji="1" lang="ja-JP" altLang="en-US" sz="1600" b="1" dirty="0"/>
              <a:t>年</a:t>
            </a:r>
            <a:r>
              <a:rPr kumimoji="1" lang="en-US" altLang="ja-JP" sz="1600" b="1" dirty="0"/>
              <a:t>3</a:t>
            </a:r>
            <a:r>
              <a:rPr kumimoji="1" lang="ja-JP" altLang="en-US" sz="1600" b="1" dirty="0"/>
              <a:t>月）</a:t>
            </a:r>
            <a:endParaRPr kumimoji="1" lang="en-US" altLang="ja-JP" sz="1600" b="1" dirty="0"/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1600" b="1" dirty="0"/>
              <a:t>　→当館職員が</a:t>
            </a:r>
            <a:r>
              <a:rPr lang="ja-JP" altLang="en-US" sz="1600" b="1" u="sng" dirty="0"/>
              <a:t>オンライン参加</a:t>
            </a:r>
            <a:r>
              <a:rPr lang="ja-JP" altLang="en-US" sz="1600" b="1" dirty="0"/>
              <a:t>で「桑原文庫」等について、共同発表することに</a:t>
            </a:r>
            <a:endParaRPr lang="en-US" altLang="ja-JP" sz="1600" b="1" dirty="0"/>
          </a:p>
          <a:p>
            <a:pPr marL="0" indent="0">
              <a:buNone/>
            </a:pPr>
            <a:r>
              <a:rPr kumimoji="1" lang="ja-JP" altLang="en-US" sz="1600" b="1" dirty="0"/>
              <a:t>　→発表に合わせて（</a:t>
            </a:r>
            <a:r>
              <a:rPr kumimoji="1" lang="en-US" altLang="ja-JP" sz="1600" b="1" dirty="0"/>
              <a:t>=9</a:t>
            </a:r>
            <a:r>
              <a:rPr kumimoji="1" lang="ja-JP" altLang="en-US" sz="1600" b="1" dirty="0"/>
              <a:t>月までに）、</a:t>
            </a:r>
            <a:r>
              <a:rPr kumimoji="1" lang="en-US" altLang="ja-JP" sz="1600" b="1" dirty="0"/>
              <a:t> 『</a:t>
            </a:r>
            <a:r>
              <a:rPr kumimoji="1" lang="ja-JP" altLang="en-US" sz="1600" b="1" dirty="0"/>
              <a:t>欧米美術行脚</a:t>
            </a:r>
            <a:r>
              <a:rPr kumimoji="1" lang="en-US" altLang="ja-JP" sz="1600" b="1" dirty="0"/>
              <a:t>』</a:t>
            </a:r>
            <a:r>
              <a:rPr kumimoji="1" lang="ja-JP" altLang="en-US" sz="1600" b="1" dirty="0"/>
              <a:t>以外の関連する「桑原文庫」資料の</a:t>
            </a:r>
            <a:endParaRPr kumimoji="1" lang="en-US" altLang="ja-JP" sz="1600" b="1" dirty="0"/>
          </a:p>
          <a:p>
            <a:pPr marL="0" indent="0">
              <a:buNone/>
            </a:pPr>
            <a:r>
              <a:rPr lang="ja-JP" altLang="en-US" sz="1600" b="1" dirty="0"/>
              <a:t>　　 </a:t>
            </a:r>
            <a:r>
              <a:rPr kumimoji="1" lang="ja-JP" altLang="en-US" sz="1600" b="1" dirty="0"/>
              <a:t>電子化・公開、デジタル展示の</a:t>
            </a:r>
            <a:r>
              <a:rPr lang="ja-JP" altLang="en-US" sz="1600" b="1" dirty="0"/>
              <a:t>ページ公開、という方針が決定</a:t>
            </a:r>
            <a:endParaRPr lang="en-US" altLang="ja-JP" sz="1600" b="1" dirty="0"/>
          </a:p>
          <a:p>
            <a:pPr marL="0" indent="0">
              <a:buNone/>
            </a:pPr>
            <a:r>
              <a:rPr lang="ja-JP" altLang="en-US" sz="1600" b="1" dirty="0"/>
              <a:t>　→電子化する資料の選択は、共同発表をする研究者および</a:t>
            </a:r>
            <a:r>
              <a:rPr lang="ja-JP" altLang="en-US" sz="1600" b="1" u="sng" dirty="0">
                <a:solidFill>
                  <a:srgbClr val="FF0000"/>
                </a:solidFill>
              </a:rPr>
              <a:t>当館職員</a:t>
            </a:r>
            <a:r>
              <a:rPr lang="ja-JP" altLang="en-US" sz="1600" b="1" dirty="0"/>
              <a:t>で行う</a:t>
            </a:r>
            <a:endParaRPr lang="en-US" altLang="ja-JP" sz="1600" b="1" dirty="0"/>
          </a:p>
          <a:p>
            <a:pPr marL="0" indent="0">
              <a:buNone/>
            </a:pPr>
            <a:r>
              <a:rPr kumimoji="1" lang="ja-JP" altLang="en-US" sz="1600" b="1" dirty="0"/>
              <a:t>　→電子化</a:t>
            </a:r>
            <a:r>
              <a:rPr kumimoji="1" lang="en-US" altLang="ja-JP" sz="1600" b="1" dirty="0"/>
              <a:t>=</a:t>
            </a:r>
            <a:r>
              <a:rPr kumimoji="1" lang="ja-JP" altLang="en-US" sz="1600" b="1" dirty="0"/>
              <a:t>資料の撮影は、非常勤職員（スチューデントアシスタント、以下</a:t>
            </a:r>
            <a:r>
              <a:rPr kumimoji="1" lang="en-US" altLang="ja-JP" sz="1600" b="1" dirty="0"/>
              <a:t>SA</a:t>
            </a:r>
            <a:r>
              <a:rPr kumimoji="1" lang="ja-JP" altLang="en-US" sz="1600" b="1" dirty="0"/>
              <a:t>）の</a:t>
            </a:r>
            <a:r>
              <a:rPr kumimoji="1" lang="en-US" altLang="ja-JP" sz="1600" b="1" dirty="0"/>
              <a:t>『</a:t>
            </a:r>
            <a:r>
              <a:rPr kumimoji="1" lang="ja-JP" altLang="en-US" sz="1600" b="1" dirty="0"/>
              <a:t>資料</a:t>
            </a:r>
            <a:endParaRPr kumimoji="1" lang="en-US" altLang="ja-JP" sz="1600" b="1" dirty="0"/>
          </a:p>
          <a:p>
            <a:pPr marL="0" indent="0">
              <a:buNone/>
            </a:pPr>
            <a:r>
              <a:rPr lang="ja-JP" altLang="en-US" sz="1600" b="1" dirty="0"/>
              <a:t>　　 </a:t>
            </a:r>
            <a:r>
              <a:rPr kumimoji="1" lang="ja-JP" altLang="en-US" sz="1600" b="1" dirty="0"/>
              <a:t>整理</a:t>
            </a:r>
            <a:r>
              <a:rPr kumimoji="1" lang="en-US" altLang="ja-JP" sz="1600" b="1" dirty="0"/>
              <a:t>』</a:t>
            </a:r>
            <a:r>
              <a:rPr kumimoji="1" lang="ja-JP" altLang="en-US" sz="1600" b="1" dirty="0"/>
              <a:t>業務として行う</a:t>
            </a:r>
            <a:r>
              <a:rPr lang="ja-JP" altLang="en-US" sz="1600" b="1" dirty="0"/>
              <a:t>ことに　　　</a:t>
            </a:r>
            <a:r>
              <a:rPr lang="ja-JP" altLang="en-US" sz="1600" b="1" dirty="0">
                <a:solidFill>
                  <a:srgbClr val="FF0000"/>
                </a:solidFill>
              </a:rPr>
              <a:t>⇒業務のための準備、指示を担当することになった</a:t>
            </a:r>
            <a:endParaRPr lang="en-US" altLang="ja-JP" sz="1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en-US" altLang="ja-JP" sz="1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ja-JP" altLang="en-US" sz="1600" b="1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2865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970F60-45F3-1AFC-3CBC-97C3F88EC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b="1" dirty="0"/>
              <a:t>2-1 </a:t>
            </a:r>
            <a:r>
              <a:rPr kumimoji="1" lang="ja-JP" altLang="en-US" b="1" dirty="0"/>
              <a:t>経緯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A94EDAF-F71E-6EBA-1D3F-CB93F4F28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5228"/>
            <a:ext cx="8108096" cy="5259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000" b="1" dirty="0"/>
              <a:t>■</a:t>
            </a:r>
            <a:r>
              <a:rPr lang="ja-JP" altLang="en-US" sz="2000" b="1" dirty="0"/>
              <a:t>成果物</a:t>
            </a:r>
            <a:r>
              <a:rPr kumimoji="1" lang="ja-JP" altLang="en-US" sz="1600" b="1" dirty="0"/>
              <a:t>　</a:t>
            </a:r>
            <a:endParaRPr kumimoji="1" lang="en-US" altLang="ja-JP" sz="1600" b="1" dirty="0"/>
          </a:p>
          <a:p>
            <a:pPr marL="0" indent="0">
              <a:lnSpc>
                <a:spcPct val="80000"/>
              </a:lnSpc>
              <a:buNone/>
            </a:pPr>
            <a:r>
              <a:rPr lang="ja-JP" altLang="en-US" sz="1600" b="1" dirty="0"/>
              <a:t>　</a:t>
            </a:r>
            <a:r>
              <a:rPr lang="ja-JP" altLang="en-US" sz="1700" b="1" dirty="0"/>
              <a:t>・</a:t>
            </a:r>
            <a:r>
              <a:rPr kumimoji="1" lang="ja-JP" altLang="en-US" sz="1700" b="1" dirty="0"/>
              <a:t>関連資料のデジタル化・公開</a:t>
            </a:r>
            <a:r>
              <a:rPr lang="en-US" altLang="ja-JP" sz="1700" b="1" dirty="0"/>
              <a:t>…</a:t>
            </a:r>
            <a:r>
              <a:rPr lang="ja-JP" altLang="en-US" sz="1700" b="1" dirty="0"/>
              <a:t>桑原文庫</a:t>
            </a:r>
            <a:r>
              <a:rPr lang="en-US" altLang="ja-JP" sz="1700" b="1" dirty="0"/>
              <a:t>95</a:t>
            </a:r>
            <a:r>
              <a:rPr lang="ja-JP" altLang="en-US" sz="1700" b="1" dirty="0"/>
              <a:t>点　</a:t>
            </a:r>
            <a:endParaRPr lang="en-US" altLang="ja-JP" sz="1700" b="1" dirty="0"/>
          </a:p>
          <a:p>
            <a:pPr marL="0" indent="0">
              <a:lnSpc>
                <a:spcPct val="80000"/>
              </a:lnSpc>
              <a:buNone/>
            </a:pPr>
            <a:r>
              <a:rPr lang="ja-JP" altLang="en-US" sz="1700" b="1" dirty="0"/>
              <a:t>　・ジャパンサーチ「ギャラリー」でデジタル展示２件を公開（</a:t>
            </a:r>
            <a:r>
              <a:rPr lang="en-US" altLang="ja-JP" sz="1700" b="1" dirty="0"/>
              <a:t>2023</a:t>
            </a:r>
            <a:r>
              <a:rPr lang="ja-JP" altLang="en-US" sz="1700" b="1" dirty="0"/>
              <a:t>年</a:t>
            </a:r>
            <a:r>
              <a:rPr lang="en-US" altLang="ja-JP" sz="1700" b="1" dirty="0"/>
              <a:t>9</a:t>
            </a:r>
            <a:r>
              <a:rPr lang="ja-JP" altLang="en-US" sz="1700" b="1" dirty="0"/>
              <a:t>月</a:t>
            </a:r>
            <a:r>
              <a:rPr lang="en-US" altLang="ja-JP" sz="1700" b="1" dirty="0"/>
              <a:t>14</a:t>
            </a:r>
            <a:r>
              <a:rPr lang="ja-JP" altLang="en-US" sz="1700" b="1" dirty="0"/>
              <a:t>日～）</a:t>
            </a:r>
            <a:endParaRPr lang="en-US" altLang="ja-JP" sz="1700" b="1" dirty="0"/>
          </a:p>
          <a:p>
            <a:pPr marL="0" indent="0">
              <a:lnSpc>
                <a:spcPct val="80000"/>
              </a:lnSpc>
              <a:buNone/>
            </a:pPr>
            <a:r>
              <a:rPr kumimoji="1" lang="ja-JP" altLang="en-US" sz="1700" b="1" dirty="0"/>
              <a:t>　</a:t>
            </a:r>
            <a:r>
              <a:rPr kumimoji="1" lang="en-US" altLang="ja-JP" sz="1600" b="1" dirty="0">
                <a:highlight>
                  <a:srgbClr val="C0C0C0"/>
                </a:highlight>
              </a:rPr>
              <a:t>『</a:t>
            </a:r>
            <a:r>
              <a:rPr kumimoji="1" lang="ja-JP" altLang="en-US" sz="1600" b="1" dirty="0">
                <a:highlight>
                  <a:srgbClr val="C0C0C0"/>
                </a:highlight>
              </a:rPr>
              <a:t>桑原羊次郎の欧米美術行脚</a:t>
            </a:r>
            <a:r>
              <a:rPr kumimoji="1" lang="ja-JP" altLang="en-US" sz="1400" b="1" dirty="0">
                <a:highlight>
                  <a:srgbClr val="C0C0C0"/>
                </a:highlight>
              </a:rPr>
              <a:t>～日英博覧会を中心に～</a:t>
            </a:r>
            <a:r>
              <a:rPr kumimoji="1" lang="en-US" altLang="ja-JP" sz="1600" b="1" dirty="0">
                <a:highlight>
                  <a:srgbClr val="C0C0C0"/>
                </a:highlight>
              </a:rPr>
              <a:t>』</a:t>
            </a:r>
            <a:r>
              <a:rPr lang="ja-JP" altLang="en-US" sz="1600" b="1" dirty="0"/>
              <a:t>　</a:t>
            </a:r>
            <a:r>
              <a:rPr kumimoji="1" lang="ja-JP" altLang="en-US" sz="800" b="1" dirty="0"/>
              <a:t>　</a:t>
            </a:r>
            <a:r>
              <a:rPr lang="en-US" altLang="ja-JP" sz="1600" b="1" dirty="0">
                <a:highlight>
                  <a:srgbClr val="C0C0C0"/>
                </a:highlight>
              </a:rPr>
              <a:t>『</a:t>
            </a:r>
            <a:r>
              <a:rPr lang="ja-JP" altLang="en-US" sz="1600" b="1" dirty="0">
                <a:highlight>
                  <a:srgbClr val="C0C0C0"/>
                </a:highlight>
              </a:rPr>
              <a:t>桑原文庫「展覧会目録」の世界 </a:t>
            </a:r>
            <a:r>
              <a:rPr lang="en-US" altLang="ja-JP" sz="1600" b="1" dirty="0">
                <a:highlight>
                  <a:srgbClr val="C0C0C0"/>
                </a:highlight>
              </a:rPr>
              <a:t>』</a:t>
            </a:r>
            <a:endParaRPr kumimoji="1" lang="en-US" altLang="ja-JP" sz="1600" b="1" dirty="0">
              <a:highlight>
                <a:srgbClr val="C0C0C0"/>
              </a:highlight>
            </a:endParaRPr>
          </a:p>
          <a:p>
            <a:pPr marL="0" indent="0">
              <a:buNone/>
            </a:pPr>
            <a:r>
              <a:rPr kumimoji="1" lang="ja-JP" altLang="en-US" sz="2000" b="1" dirty="0"/>
              <a:t>■</a:t>
            </a:r>
            <a:r>
              <a:rPr kumimoji="1" lang="en-US" altLang="ja-JP" sz="2000" b="1" dirty="0"/>
              <a:t>EAJRS</a:t>
            </a:r>
            <a:r>
              <a:rPr kumimoji="1" lang="ja-JP" altLang="en-US" sz="2000" b="1" dirty="0"/>
              <a:t>での発表（</a:t>
            </a:r>
            <a:r>
              <a:rPr kumimoji="1" lang="en-US" altLang="ja-JP" sz="2000" b="1" dirty="0"/>
              <a:t>2023</a:t>
            </a:r>
            <a:r>
              <a:rPr kumimoji="1" lang="ja-JP" altLang="en-US" sz="2000" b="1" dirty="0"/>
              <a:t>年</a:t>
            </a:r>
            <a:r>
              <a:rPr kumimoji="1" lang="en-US" altLang="ja-JP" sz="2000" b="1" dirty="0"/>
              <a:t>9</a:t>
            </a:r>
            <a:r>
              <a:rPr kumimoji="1" lang="ja-JP" altLang="en-US" sz="2000" b="1" dirty="0"/>
              <a:t>月</a:t>
            </a:r>
            <a:r>
              <a:rPr kumimoji="1" lang="en-US" altLang="ja-JP" sz="2000" b="1" dirty="0"/>
              <a:t>15</a:t>
            </a:r>
            <a:r>
              <a:rPr kumimoji="1" lang="ja-JP" altLang="en-US" sz="2000" b="1" dirty="0"/>
              <a:t>日）</a:t>
            </a:r>
            <a:endParaRPr kumimoji="1" lang="en-US" altLang="ja-JP" sz="2000" b="1" dirty="0"/>
          </a:p>
          <a:p>
            <a:pPr marL="0" indent="0">
              <a:lnSpc>
                <a:spcPct val="50000"/>
              </a:lnSpc>
              <a:buNone/>
            </a:pPr>
            <a:r>
              <a:rPr kumimoji="1" lang="ja-JP" altLang="en-US" sz="1600" b="1" dirty="0"/>
              <a:t>  「</a:t>
            </a:r>
            <a:r>
              <a:rPr lang="en-US" altLang="ja-JP" sz="1600" b="1" dirty="0"/>
              <a:t>『</a:t>
            </a:r>
            <a:r>
              <a:rPr lang="ja-JP" altLang="en-US" sz="1600" b="1" dirty="0"/>
              <a:t>欧米美術行脚</a:t>
            </a:r>
            <a:r>
              <a:rPr lang="en-US" altLang="ja-JP" sz="1600" b="1" dirty="0"/>
              <a:t>』</a:t>
            </a:r>
            <a:r>
              <a:rPr lang="ja-JP" altLang="en-US" sz="1600" b="1" dirty="0"/>
              <a:t>、桑原文庫、島根大学附属図書館</a:t>
            </a:r>
            <a:r>
              <a:rPr lang="en-US" altLang="ja-JP" sz="1600" b="1" dirty="0"/>
              <a:t>  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altLang="ja-JP" sz="1600" b="1" dirty="0"/>
              <a:t>    </a:t>
            </a:r>
            <a:r>
              <a:rPr lang="ja-JP" altLang="en-US" sz="1600" b="1" dirty="0"/>
              <a:t>デジタル・コレクション</a:t>
            </a:r>
            <a:r>
              <a:rPr lang="en-US" altLang="ja-JP" sz="1600" b="1" dirty="0"/>
              <a:t>: </a:t>
            </a:r>
            <a:r>
              <a:rPr lang="ja-JP" altLang="en-US" sz="1600" b="1" dirty="0"/>
              <a:t>インターネット時代のリソース</a:t>
            </a:r>
            <a:r>
              <a:rPr kumimoji="1" lang="ja-JP" altLang="en-US" sz="1600" b="1" dirty="0"/>
              <a:t>」（後半部分）</a:t>
            </a:r>
            <a:endParaRPr lang="en-US" altLang="ja-JP" sz="1600" b="1" dirty="0"/>
          </a:p>
          <a:p>
            <a:pPr marL="0" indent="0">
              <a:lnSpc>
                <a:spcPct val="0"/>
              </a:lnSpc>
              <a:buNone/>
            </a:pPr>
            <a:endParaRPr kumimoji="1" lang="en-US" altLang="ja-JP" sz="1600" b="1" dirty="0"/>
          </a:p>
          <a:p>
            <a:pPr marL="0" indent="0">
              <a:lnSpc>
                <a:spcPct val="50000"/>
              </a:lnSpc>
              <a:buNone/>
            </a:pPr>
            <a:r>
              <a:rPr lang="en-US" altLang="ja-JP" sz="1600" b="1" dirty="0"/>
              <a:t> </a:t>
            </a:r>
            <a:r>
              <a:rPr kumimoji="1" lang="ja-JP" altLang="en-US" sz="1600" b="1" dirty="0"/>
              <a:t>・資料　</a:t>
            </a:r>
            <a:r>
              <a:rPr kumimoji="1" lang="en-US" altLang="ja-JP" sz="1000" b="1" dirty="0"/>
              <a:t>https://www.eajrs.net/obei-bijutsu-angya-kuwabara-collection-shimane- university-library-digital-collections-2023</a:t>
            </a:r>
            <a:endParaRPr kumimoji="1" lang="en-US" altLang="ja-JP" sz="1400" b="1" dirty="0"/>
          </a:p>
          <a:p>
            <a:pPr marL="0" indent="0">
              <a:lnSpc>
                <a:spcPct val="50000"/>
              </a:lnSpc>
              <a:buNone/>
            </a:pPr>
            <a:r>
              <a:rPr lang="ja-JP" altLang="en-US" sz="1400" b="1" dirty="0"/>
              <a:t> </a:t>
            </a:r>
            <a:r>
              <a:rPr lang="ja-JP" altLang="en-US" sz="1600" b="1" dirty="0"/>
              <a:t>・動画　</a:t>
            </a:r>
            <a:r>
              <a:rPr kumimoji="1" lang="en-US" altLang="ja-JP" sz="1000" b="1" dirty="0"/>
              <a:t>https://youtu.be/1-19iz6g4AO1-1k?si=HdPF7bQu0hgmxljd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ja-JP" altLang="en-US" sz="1600" b="1" dirty="0"/>
              <a:t> ・附属図書館ブログ「</a:t>
            </a:r>
            <a:r>
              <a:rPr lang="ja-JP" altLang="en-US" sz="1400" b="1" dirty="0"/>
              <a:t>第</a:t>
            </a:r>
            <a:r>
              <a:rPr lang="en-US" altLang="ja-JP" sz="1400" b="1" dirty="0"/>
              <a:t>33</a:t>
            </a:r>
            <a:r>
              <a:rPr lang="ja-JP" altLang="en-US" sz="1400" b="1" dirty="0"/>
              <a:t>回日本資料専門家欧州協会（</a:t>
            </a:r>
            <a:r>
              <a:rPr lang="en-US" altLang="ja-JP" sz="1400" b="1" dirty="0"/>
              <a:t>EAJRS</a:t>
            </a:r>
            <a:r>
              <a:rPr lang="ja-JP" altLang="en-US" sz="1400" b="1" dirty="0"/>
              <a:t>）年次大会に参加しました</a:t>
            </a:r>
            <a:r>
              <a:rPr lang="ja-JP" altLang="en-US" sz="1600" b="1" dirty="0"/>
              <a:t>」</a:t>
            </a:r>
            <a:endParaRPr lang="en-US" altLang="ja-JP" sz="1600" b="1" dirty="0"/>
          </a:p>
          <a:p>
            <a:pPr marL="0" indent="0">
              <a:lnSpc>
                <a:spcPct val="50000"/>
              </a:lnSpc>
              <a:buNone/>
            </a:pPr>
            <a:r>
              <a:rPr kumimoji="1" lang="ja-JP" altLang="en-US" sz="1050" b="1" dirty="0"/>
              <a:t>　　</a:t>
            </a:r>
            <a:r>
              <a:rPr kumimoji="1" lang="en-US" altLang="ja-JP" sz="1050" b="1" dirty="0"/>
              <a:t>https://shimadai-lib.hatenablog.jp/entry/2023/09/21-1/1-132228</a:t>
            </a:r>
            <a:endParaRPr kumimoji="1" lang="ja-JP" altLang="en-US" sz="1050" b="1" dirty="0"/>
          </a:p>
        </p:txBody>
      </p:sp>
      <p:pic>
        <p:nvPicPr>
          <p:cNvPr id="4" name="図 3" descr="デスクの上のラップトップを使っている人&#10;&#10;中程度の精度で自動的に生成された説明">
            <a:extLst>
              <a:ext uri="{FF2B5EF4-FFF2-40B4-BE49-F238E27FC236}">
                <a16:creationId xmlns:a16="http://schemas.microsoft.com/office/drawing/2014/main" id="{1A92058F-06C2-C094-B1A4-522DD1CD38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466" y="4913805"/>
            <a:ext cx="2105426" cy="1579069"/>
          </a:xfrm>
          <a:prstGeom prst="rect">
            <a:avLst/>
          </a:prstGeom>
        </p:spPr>
      </p:pic>
      <p:pic>
        <p:nvPicPr>
          <p:cNvPr id="5" name="コンテンツ プレースホルダー 10">
            <a:extLst>
              <a:ext uri="{FF2B5EF4-FFF2-40B4-BE49-F238E27FC236}">
                <a16:creationId xmlns:a16="http://schemas.microsoft.com/office/drawing/2014/main" id="{A26C3C1B-B828-6835-5F26-1497A284C6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4997" y="4913805"/>
            <a:ext cx="1638865" cy="157846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コンテンツ プレースホルダー 10">
            <a:extLst>
              <a:ext uri="{FF2B5EF4-FFF2-40B4-BE49-F238E27FC236}">
                <a16:creationId xmlns:a16="http://schemas.microsoft.com/office/drawing/2014/main" id="{BC75972F-22B1-D969-1236-10ACC5A7F9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8529" y="4913805"/>
            <a:ext cx="1547651" cy="157846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C9CA994-07EA-D925-D349-4D2F771D14D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286" y="5554024"/>
            <a:ext cx="992036" cy="992036"/>
          </a:xfrm>
          <a:prstGeom prst="rect">
            <a:avLst/>
          </a:prstGeom>
        </p:spPr>
      </p:pic>
      <p:pic>
        <p:nvPicPr>
          <p:cNvPr id="10" name="図 9" descr="QR コード&#10;&#10;自動的に生成された説明">
            <a:extLst>
              <a:ext uri="{FF2B5EF4-FFF2-40B4-BE49-F238E27FC236}">
                <a16:creationId xmlns:a16="http://schemas.microsoft.com/office/drawing/2014/main" id="{E3D8A2E9-D2C3-EED4-CD8B-E63C4EFD1A7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0550" y="5554024"/>
            <a:ext cx="993600" cy="99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57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970F60-45F3-1AFC-3CBC-97C3F88EC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98014"/>
            <a:ext cx="7886700" cy="1325563"/>
          </a:xfrm>
        </p:spPr>
        <p:txBody>
          <a:bodyPr>
            <a:normAutofit/>
          </a:bodyPr>
          <a:lstStyle/>
          <a:p>
            <a:r>
              <a:rPr kumimoji="1" lang="en-US" altLang="ja-JP" sz="4000" b="1" dirty="0"/>
              <a:t>2-1 </a:t>
            </a:r>
            <a:r>
              <a:rPr kumimoji="1" lang="ja-JP" altLang="en-US" sz="4000" b="1" dirty="0"/>
              <a:t>経緯</a:t>
            </a:r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BDA6B34D-815F-5DC3-6EA7-D25F5D79C7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8888514"/>
              </p:ext>
            </p:extLst>
          </p:nvPr>
        </p:nvGraphicFramePr>
        <p:xfrm>
          <a:off x="587400" y="1278895"/>
          <a:ext cx="7969197" cy="5394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23208">
                  <a:extLst>
                    <a:ext uri="{9D8B030D-6E8A-4147-A177-3AD203B41FA5}">
                      <a16:colId xmlns:a16="http://schemas.microsoft.com/office/drawing/2014/main" val="1637290165"/>
                    </a:ext>
                  </a:extLst>
                </a:gridCol>
                <a:gridCol w="6845989">
                  <a:extLst>
                    <a:ext uri="{9D8B030D-6E8A-4147-A177-3AD203B41FA5}">
                      <a16:colId xmlns:a16="http://schemas.microsoft.com/office/drawing/2014/main" val="1186538889"/>
                    </a:ext>
                  </a:extLst>
                </a:gridCol>
              </a:tblGrid>
              <a:tr h="30630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内　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9356334"/>
                  </a:ext>
                </a:extLst>
              </a:tr>
              <a:tr h="364195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b="1" dirty="0"/>
                        <a:t>3</a:t>
                      </a:r>
                      <a:r>
                        <a:rPr kumimoji="1" lang="ja-JP" altLang="en-US" sz="2000" b="1" dirty="0"/>
                        <a:t>月下旬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solidFill>
                            <a:schemeClr val="tx1"/>
                          </a:solidFill>
                        </a:rPr>
                        <a:t>・「欧米美術行脚」関連資料の選定の依頼、その他関連資料の選定</a:t>
                      </a:r>
                      <a:endParaRPr kumimoji="1" lang="en-US" altLang="ja-JP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787792"/>
                  </a:ext>
                </a:extLst>
              </a:tr>
              <a:tr h="866912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b="1" dirty="0"/>
                        <a:t>4</a:t>
                      </a:r>
                      <a:r>
                        <a:rPr kumimoji="1" lang="ja-JP" altLang="en-US" sz="2000" b="1" dirty="0"/>
                        <a:t>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solidFill>
                            <a:schemeClr val="tx1"/>
                          </a:solidFill>
                        </a:rPr>
                        <a:t>・著作権の確認、撮影リスト作成</a:t>
                      </a:r>
                      <a:r>
                        <a:rPr kumimoji="1" lang="en-US" altLang="ja-JP" b="1" dirty="0">
                          <a:solidFill>
                            <a:schemeClr val="tx1"/>
                          </a:solidFill>
                        </a:rPr>
                        <a:t>…</a:t>
                      </a:r>
                      <a:r>
                        <a:rPr kumimoji="1" lang="ja-JP" altLang="en-US" b="1" dirty="0">
                          <a:solidFill>
                            <a:schemeClr val="tx1"/>
                          </a:solidFill>
                        </a:rPr>
                        <a:t>全</a:t>
                      </a:r>
                      <a:r>
                        <a:rPr kumimoji="1" lang="en-US" altLang="ja-JP" b="1" dirty="0">
                          <a:solidFill>
                            <a:schemeClr val="tx1"/>
                          </a:solidFill>
                        </a:rPr>
                        <a:t>95</a:t>
                      </a:r>
                      <a:r>
                        <a:rPr kumimoji="1" lang="ja-JP" altLang="en-US" b="1" dirty="0">
                          <a:solidFill>
                            <a:schemeClr val="tx1"/>
                          </a:solidFill>
                        </a:rPr>
                        <a:t>点</a:t>
                      </a:r>
                      <a:endParaRPr kumimoji="1" lang="en-US" altLang="ja-JP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b="1" dirty="0">
                          <a:solidFill>
                            <a:schemeClr val="tx1"/>
                          </a:solidFill>
                        </a:rPr>
                        <a:t>・目録担当に書誌作成を依頼（一部）</a:t>
                      </a:r>
                      <a:endParaRPr kumimoji="1" lang="en-US" altLang="ja-JP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b="1" dirty="0">
                          <a:solidFill>
                            <a:schemeClr val="tx1"/>
                          </a:solidFill>
                        </a:rPr>
                        <a:t>・撮影環境の整備（撮影台の改造、物品購入、作業マニュアル作成）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5831439"/>
                  </a:ext>
                </a:extLst>
              </a:tr>
              <a:tr h="414215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b="1" dirty="0"/>
                        <a:t>5</a:t>
                      </a:r>
                      <a:r>
                        <a:rPr kumimoji="1" lang="ja-JP" altLang="en-US" sz="2000" b="1" dirty="0"/>
                        <a:t>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b="1" dirty="0"/>
                        <a:t>・</a:t>
                      </a:r>
                      <a:r>
                        <a:rPr kumimoji="1" lang="en-US" altLang="ja-JP" b="1" dirty="0"/>
                        <a:t>SA</a:t>
                      </a:r>
                      <a:r>
                        <a:rPr kumimoji="1" lang="ja-JP" altLang="en-US" b="1" dirty="0"/>
                        <a:t>による撮影開始</a:t>
                      </a:r>
                      <a:endParaRPr kumimoji="1" lang="en-US" altLang="ja-JP" b="1" dirty="0"/>
                    </a:p>
                    <a:p>
                      <a:r>
                        <a:rPr kumimoji="1" lang="ja-JP" altLang="en-US" b="1" dirty="0">
                          <a:solidFill>
                            <a:schemeClr val="tx1"/>
                          </a:solidFill>
                        </a:rPr>
                        <a:t>　➡撮影後、資料の出納、画像の確認・保存、撮影リスト入力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848204"/>
                  </a:ext>
                </a:extLst>
              </a:tr>
              <a:tr h="362366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b="1" dirty="0"/>
                        <a:t>7</a:t>
                      </a:r>
                      <a:r>
                        <a:rPr kumimoji="1" lang="ja-JP" altLang="en-US" sz="2000" b="1" dirty="0"/>
                        <a:t>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・「欧米美術行脚」関連資料の撮影完了　→「ギャラリー」作成準備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3222626"/>
                  </a:ext>
                </a:extLst>
              </a:tr>
              <a:tr h="692435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b="1" dirty="0"/>
                        <a:t>8</a:t>
                      </a:r>
                      <a:r>
                        <a:rPr kumimoji="1" lang="ja-JP" altLang="en-US" sz="2000" b="1" dirty="0"/>
                        <a:t>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・「展覧会目録」関連資料の撮影完了　　 →「ギャラリー」作成準備</a:t>
                      </a:r>
                      <a:endParaRPr kumimoji="1" lang="en-US" altLang="ja-JP" b="1" dirty="0"/>
                    </a:p>
                    <a:p>
                      <a:r>
                        <a:rPr kumimoji="1" lang="ja-JP" altLang="en-US" b="1" dirty="0"/>
                        <a:t>・</a:t>
                      </a:r>
                      <a:r>
                        <a:rPr kumimoji="1" lang="ja-JP" altLang="en-US" b="1" dirty="0">
                          <a:solidFill>
                            <a:schemeClr val="tx1"/>
                          </a:solidFill>
                        </a:rPr>
                        <a:t>ジャパンサーチにアカウント登録、「ギャラリー」作成開始</a:t>
                      </a:r>
                      <a:endParaRPr kumimoji="1" lang="en-US" altLang="ja-JP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b="1" dirty="0">
                          <a:solidFill>
                            <a:schemeClr val="tx1"/>
                          </a:solidFill>
                        </a:rPr>
                        <a:t>・</a:t>
                      </a:r>
                      <a:r>
                        <a:rPr kumimoji="1" lang="en-US" altLang="ja-JP" b="1" dirty="0">
                          <a:solidFill>
                            <a:schemeClr val="tx1"/>
                          </a:solidFill>
                        </a:rPr>
                        <a:t>SA</a:t>
                      </a:r>
                      <a:r>
                        <a:rPr kumimoji="1" lang="ja-JP" altLang="en-US" b="1" dirty="0">
                          <a:solidFill>
                            <a:schemeClr val="tx1"/>
                          </a:solidFill>
                        </a:rPr>
                        <a:t>による撮影終了</a:t>
                      </a:r>
                      <a:endParaRPr kumimoji="1" lang="en-US" altLang="ja-JP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5250312"/>
                  </a:ext>
                </a:extLst>
              </a:tr>
              <a:tr h="1721236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b="1" dirty="0"/>
                        <a:t>9</a:t>
                      </a:r>
                      <a:r>
                        <a:rPr kumimoji="1" lang="ja-JP" altLang="en-US" sz="2000" b="1" dirty="0"/>
                        <a:t>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/>
                        <a:t>・撮影画像の整理（</a:t>
                      </a:r>
                      <a:r>
                        <a:rPr kumimoji="1" lang="ja-JP" altLang="en-US" b="1" dirty="0">
                          <a:solidFill>
                            <a:schemeClr val="tx1"/>
                          </a:solidFill>
                        </a:rPr>
                        <a:t>複本の取り扱い決定、デジタルアーカイブに</a:t>
                      </a:r>
                      <a:endParaRPr kumimoji="1" lang="en-US" altLang="ja-JP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b="1" dirty="0">
                          <a:solidFill>
                            <a:schemeClr val="tx1"/>
                          </a:solidFill>
                        </a:rPr>
                        <a:t>　表示する資料種別を確認</a:t>
                      </a:r>
                      <a:r>
                        <a:rPr kumimoji="1" lang="en-US" altLang="ja-JP" b="1" dirty="0">
                          <a:solidFill>
                            <a:schemeClr val="tx1"/>
                          </a:solidFill>
                        </a:rPr>
                        <a:t>…</a:t>
                      </a:r>
                      <a:r>
                        <a:rPr kumimoji="1" lang="ja-JP" altLang="en-US" b="1" dirty="0">
                          <a:solidFill>
                            <a:schemeClr val="tx1"/>
                          </a:solidFill>
                        </a:rPr>
                        <a:t>写</a:t>
                      </a:r>
                      <a:r>
                        <a:rPr kumimoji="1" lang="en-US" altLang="ja-JP" b="1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kumimoji="1" lang="ja-JP" altLang="en-US" b="1" dirty="0">
                          <a:solidFill>
                            <a:schemeClr val="tx1"/>
                          </a:solidFill>
                        </a:rPr>
                        <a:t>刊、洋</a:t>
                      </a:r>
                      <a:r>
                        <a:rPr kumimoji="1" lang="en-US" altLang="ja-JP" b="1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kumimoji="1" lang="ja-JP" altLang="en-US" b="1" dirty="0">
                          <a:solidFill>
                            <a:schemeClr val="tx1"/>
                          </a:solidFill>
                        </a:rPr>
                        <a:t>和）</a:t>
                      </a:r>
                      <a:endParaRPr kumimoji="1" lang="en-US" altLang="ja-JP" b="1" dirty="0"/>
                    </a:p>
                    <a:p>
                      <a:r>
                        <a:rPr kumimoji="1" lang="ja-JP" altLang="en-US" b="1" dirty="0"/>
                        <a:t>・デジタルアーカイブへのアップロード依頼</a:t>
                      </a:r>
                      <a:endParaRPr kumimoji="1" lang="en-US" altLang="ja-JP" b="1" dirty="0"/>
                    </a:p>
                    <a:p>
                      <a:r>
                        <a:rPr kumimoji="1" lang="ja-JP" altLang="en-US" b="1" dirty="0"/>
                        <a:t>・デジタルアーカイブで公開→ジャパンサーチに反映される</a:t>
                      </a:r>
                      <a:endParaRPr kumimoji="1" lang="en-US" altLang="ja-JP" b="1" dirty="0"/>
                    </a:p>
                    <a:p>
                      <a:r>
                        <a:rPr kumimoji="1" lang="ja-JP" altLang="en-US" b="1" dirty="0"/>
                        <a:t>・</a:t>
                      </a:r>
                      <a:r>
                        <a:rPr kumimoji="1" lang="ja-JP" altLang="en-US" b="1" dirty="0">
                          <a:solidFill>
                            <a:schemeClr val="tx1"/>
                          </a:solidFill>
                        </a:rPr>
                        <a:t>ジャパンサーチ「ギャラリー」を公開</a:t>
                      </a:r>
                      <a:endParaRPr kumimoji="1" lang="en-US" altLang="ja-JP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b="1" dirty="0"/>
                        <a:t>・第</a:t>
                      </a:r>
                      <a:r>
                        <a:rPr kumimoji="1" lang="en-US" altLang="ja-JP" b="1" dirty="0"/>
                        <a:t>33</a:t>
                      </a:r>
                      <a:r>
                        <a:rPr kumimoji="1" lang="ja-JP" altLang="en-US" b="1" dirty="0"/>
                        <a:t>回日本資料専門家欧州協会（</a:t>
                      </a:r>
                      <a:r>
                        <a:rPr kumimoji="1" lang="en-US" altLang="ja-JP" b="1" dirty="0"/>
                        <a:t>EAJRS</a:t>
                      </a:r>
                      <a:r>
                        <a:rPr kumimoji="1" lang="ja-JP" altLang="en-US" b="1" dirty="0"/>
                        <a:t>）年次大会で紹介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2305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367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970F60-45F3-1AFC-3CBC-97C3F88EC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b="1" dirty="0"/>
              <a:t>2-2 </a:t>
            </a:r>
            <a:r>
              <a:rPr lang="ja-JP" altLang="en-US" b="1" dirty="0"/>
              <a:t>資料の電子化作業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A94EDAF-F71E-6EBA-1D3F-CB93F4F28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5293"/>
            <a:ext cx="7886700" cy="4917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000" b="1" dirty="0"/>
              <a:t>■担当者から見た風景</a:t>
            </a:r>
            <a:endParaRPr kumimoji="1" lang="en-US" altLang="ja-JP" sz="2000" b="1" dirty="0"/>
          </a:p>
          <a:p>
            <a:pPr marL="0" indent="0">
              <a:buNone/>
            </a:pPr>
            <a:r>
              <a:rPr kumimoji="1" lang="ja-JP" altLang="en-US" sz="1600" b="1" dirty="0"/>
              <a:t>　・撮影する資料の一部は、こちらで選定する（一ケ月以内に決定する必要）</a:t>
            </a:r>
            <a:endParaRPr kumimoji="1" lang="en-US" altLang="ja-JP" sz="1600" b="1" dirty="0"/>
          </a:p>
          <a:p>
            <a:pPr marL="0" indent="0">
              <a:buNone/>
            </a:pPr>
            <a:r>
              <a:rPr kumimoji="1" lang="ja-JP" altLang="en-US" sz="1600" b="1" dirty="0"/>
              <a:t>　・撮影を行う</a:t>
            </a:r>
            <a:r>
              <a:rPr kumimoji="1" lang="en-US" altLang="ja-JP" sz="1600" b="1" dirty="0"/>
              <a:t>SA</a:t>
            </a:r>
            <a:r>
              <a:rPr lang="ja-JP" altLang="en-US" sz="1600" b="1" dirty="0"/>
              <a:t>は、「一日の業務は</a:t>
            </a:r>
            <a:r>
              <a:rPr lang="en-US" altLang="ja-JP" sz="1600" b="1" dirty="0"/>
              <a:t>1</a:t>
            </a:r>
            <a:r>
              <a:rPr lang="ja-JP" altLang="en-US" sz="1600" b="1" dirty="0"/>
              <a:t>時間半～</a:t>
            </a:r>
            <a:r>
              <a:rPr lang="en-US" altLang="ja-JP" sz="1600" b="1" dirty="0"/>
              <a:t>2</a:t>
            </a:r>
            <a:r>
              <a:rPr lang="ja-JP" altLang="en-US" sz="1600" b="1" dirty="0"/>
              <a:t>時間単位</a:t>
            </a:r>
            <a:r>
              <a:rPr lang="en-US" altLang="ja-JP" sz="1600" b="1" dirty="0"/>
              <a:t>×</a:t>
            </a:r>
            <a:r>
              <a:rPr lang="ja-JP" altLang="en-US" sz="1600" b="1" dirty="0"/>
              <a:t>週に数回」、撮影経験なし</a:t>
            </a:r>
            <a:endParaRPr kumimoji="1" lang="en-US" altLang="ja-JP" sz="1600" b="1" dirty="0"/>
          </a:p>
          <a:p>
            <a:pPr marL="0" indent="0">
              <a:buNone/>
            </a:pPr>
            <a:r>
              <a:rPr kumimoji="1" lang="ja-JP" altLang="en-US" sz="1600" b="1" dirty="0"/>
              <a:t>　　→「業務指導、検品がしやすくて電子化する意味のある資料」を桑原文庫から選ぶ</a:t>
            </a:r>
            <a:r>
              <a:rPr kumimoji="1" lang="en-US" altLang="ja-JP" sz="1600" b="1" dirty="0"/>
              <a:t>…</a:t>
            </a:r>
          </a:p>
          <a:p>
            <a:pPr marL="0" indent="0">
              <a:buNone/>
            </a:pPr>
            <a:r>
              <a:rPr kumimoji="1" lang="ja-JP" altLang="en-US" sz="2000" b="1" dirty="0"/>
              <a:t>■資料の選定　</a:t>
            </a:r>
            <a:endParaRPr kumimoji="1" lang="en-US" altLang="ja-JP" sz="2000" b="1" dirty="0"/>
          </a:p>
          <a:p>
            <a:pPr marL="0" indent="0">
              <a:buNone/>
            </a:pPr>
            <a:r>
              <a:rPr kumimoji="1" lang="ja-JP" altLang="en-US" sz="1600" b="1" dirty="0"/>
              <a:t>　・桑原文庫「展覧会目録」</a:t>
            </a:r>
            <a:endParaRPr kumimoji="1" lang="en-US" altLang="ja-JP" sz="1600" b="1" dirty="0"/>
          </a:p>
          <a:p>
            <a:pPr marL="0" indent="0">
              <a:buNone/>
            </a:pPr>
            <a:r>
              <a:rPr lang="ja-JP" altLang="en-US" sz="1600" b="1" dirty="0"/>
              <a:t>　　おもに</a:t>
            </a:r>
            <a:r>
              <a:rPr lang="en-US" altLang="ja-JP" sz="1600" b="1" dirty="0"/>
              <a:t>1910</a:t>
            </a:r>
            <a:r>
              <a:rPr lang="ja-JP" altLang="en-US" sz="1600" b="1" dirty="0"/>
              <a:t>～</a:t>
            </a:r>
            <a:r>
              <a:rPr lang="en-US" altLang="ja-JP" sz="1600" b="1" dirty="0"/>
              <a:t>1950</a:t>
            </a:r>
            <a:r>
              <a:rPr lang="ja-JP" altLang="en-US" sz="1600" b="1" dirty="0"/>
              <a:t>年代に発行された</a:t>
            </a:r>
            <a:r>
              <a:rPr kumimoji="1" lang="ja-JP" altLang="en-US" sz="1600" b="1" dirty="0"/>
              <a:t>展覧会、催事のパンフレットなど</a:t>
            </a:r>
            <a:r>
              <a:rPr kumimoji="1" lang="en-US" altLang="ja-JP" sz="1600" b="1" dirty="0"/>
              <a:t>250</a:t>
            </a:r>
            <a:r>
              <a:rPr kumimoji="1" lang="ja-JP" altLang="en-US" sz="1600" b="1" dirty="0"/>
              <a:t>点あまりから　</a:t>
            </a:r>
            <a:endParaRPr kumimoji="1" lang="en-US" altLang="ja-JP" sz="1600" b="1" dirty="0"/>
          </a:p>
          <a:p>
            <a:pPr marL="0" indent="0">
              <a:buNone/>
            </a:pPr>
            <a:r>
              <a:rPr lang="ja-JP" altLang="en-US" sz="1600" b="1" dirty="0"/>
              <a:t>　　</a:t>
            </a:r>
            <a:r>
              <a:rPr kumimoji="1" lang="ja-JP" altLang="en-US" sz="1600" b="1" dirty="0"/>
              <a:t>選定基準（後述）を設定して</a:t>
            </a:r>
            <a:r>
              <a:rPr kumimoji="1" lang="en-US" altLang="ja-JP" sz="1600" b="1" dirty="0"/>
              <a:t>80</a:t>
            </a:r>
            <a:r>
              <a:rPr kumimoji="1" lang="ja-JP" altLang="en-US" sz="1600" b="1" dirty="0"/>
              <a:t>点分を抽出、リスト化</a:t>
            </a:r>
            <a:endParaRPr kumimoji="1" lang="en-US" altLang="ja-JP" sz="1600" b="1" dirty="0"/>
          </a:p>
          <a:p>
            <a:pPr marL="0" indent="0">
              <a:buNone/>
            </a:pPr>
            <a:r>
              <a:rPr lang="ja-JP" altLang="en-US" sz="1600" b="1" dirty="0"/>
              <a:t>　・特徴（外形的なもの）</a:t>
            </a:r>
            <a:endParaRPr kumimoji="1" lang="en-US" altLang="ja-JP" sz="1600" b="1" dirty="0"/>
          </a:p>
          <a:p>
            <a:pPr marL="0" indent="0">
              <a:buNone/>
            </a:pPr>
            <a:r>
              <a:rPr kumimoji="1" lang="ja-JP" altLang="en-US" sz="1600" b="1" dirty="0"/>
              <a:t>　　</a:t>
            </a:r>
            <a:r>
              <a:rPr lang="ja-JP" altLang="en-US" sz="1600" b="1" dirty="0"/>
              <a:t>「活字資料」</a:t>
            </a:r>
            <a:r>
              <a:rPr kumimoji="1" lang="ja-JP" altLang="en-US" sz="1600" b="1" dirty="0"/>
              <a:t>「</a:t>
            </a:r>
            <a:r>
              <a:rPr lang="ja-JP" altLang="en-US" sz="1600" b="1" dirty="0"/>
              <a:t>一点ごとの構造が単純（な資料が多い）」「酸性紙が使われている」</a:t>
            </a:r>
            <a:endParaRPr lang="en-US" altLang="ja-JP" sz="1600" b="1" dirty="0"/>
          </a:p>
          <a:p>
            <a:pPr marL="0" indent="0">
              <a:buNone/>
            </a:pPr>
            <a:r>
              <a:rPr lang="ja-JP" altLang="en-US" sz="1600" b="1" dirty="0"/>
              <a:t>　・特徴（内容面）　　</a:t>
            </a:r>
            <a:endParaRPr lang="en-US" altLang="ja-JP" sz="1600" b="1" dirty="0"/>
          </a:p>
          <a:p>
            <a:pPr marL="0" indent="0">
              <a:buNone/>
            </a:pPr>
            <a:r>
              <a:rPr lang="ja-JP" altLang="en-US" sz="1600" b="1" dirty="0"/>
              <a:t>　　「山陰地域の資料を多く含む」</a:t>
            </a:r>
            <a:r>
              <a:rPr kumimoji="1" lang="ja-JP" altLang="en-US" sz="1600" b="1" dirty="0"/>
              <a:t>　「美術館等の研究用での利用実績がある」</a:t>
            </a:r>
            <a:endParaRPr kumimoji="1" lang="en-US" altLang="ja-JP" sz="1600" b="1" dirty="0"/>
          </a:p>
          <a:p>
            <a:pPr marL="0" indent="0">
              <a:buNone/>
            </a:pPr>
            <a:r>
              <a:rPr lang="ja-JP" altLang="en-US" sz="1600" b="1" dirty="0"/>
              <a:t>　　</a:t>
            </a:r>
            <a:r>
              <a:rPr kumimoji="1" lang="ja-JP" altLang="en-US" sz="1600" b="1" dirty="0"/>
              <a:t>→出納しやすい、比較的に撮影しやすい（作業指示を出しやすい）</a:t>
            </a:r>
            <a:r>
              <a:rPr lang="ja-JP" altLang="en-US" sz="1600" b="1" dirty="0"/>
              <a:t>、</a:t>
            </a:r>
            <a:r>
              <a:rPr kumimoji="1" lang="ja-JP" altLang="en-US" sz="1600" b="1" dirty="0"/>
              <a:t>検品しやすい</a:t>
            </a:r>
            <a:endParaRPr kumimoji="1" lang="en-US" altLang="ja-JP" sz="1600" b="1" dirty="0"/>
          </a:p>
        </p:txBody>
      </p:sp>
    </p:spTree>
    <p:extLst>
      <p:ext uri="{BB962C8B-B14F-4D97-AF65-F5344CB8AC3E}">
        <p14:creationId xmlns:p14="http://schemas.microsoft.com/office/powerpoint/2010/main" val="3078108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970F60-45F3-1AFC-3CBC-97C3F88EC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b="1" dirty="0"/>
              <a:t>2-2 </a:t>
            </a:r>
            <a:r>
              <a:rPr lang="ja-JP" altLang="en-US" b="1" dirty="0"/>
              <a:t>資料の電子化作業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A94EDAF-F71E-6EBA-1D3F-CB93F4F28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10638"/>
            <a:ext cx="7886700" cy="5070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000" b="1" dirty="0"/>
              <a:t>■</a:t>
            </a:r>
            <a:r>
              <a:rPr kumimoji="1" lang="en-US" altLang="ja-JP" sz="2000" b="1" dirty="0"/>
              <a:t> </a:t>
            </a:r>
            <a:r>
              <a:rPr lang="ja-JP" altLang="en-US" sz="2000" b="1" dirty="0"/>
              <a:t>選定</a:t>
            </a:r>
            <a:r>
              <a:rPr kumimoji="1" lang="ja-JP" altLang="en-US" sz="2000" b="1" dirty="0"/>
              <a:t>基準</a:t>
            </a:r>
            <a:endParaRPr kumimoji="1" lang="en-US" altLang="ja-JP" sz="2000" b="1" dirty="0"/>
          </a:p>
          <a:p>
            <a:pPr marL="0" indent="0">
              <a:buNone/>
            </a:pPr>
            <a:r>
              <a:rPr kumimoji="1" lang="ja-JP" altLang="en-US" sz="1600" b="1" dirty="0"/>
              <a:t>　</a:t>
            </a:r>
            <a:r>
              <a:rPr kumimoji="1" lang="en-US" altLang="ja-JP" sz="1600" b="1" dirty="0"/>
              <a:t>OPAC</a:t>
            </a:r>
            <a:r>
              <a:rPr kumimoji="1" lang="ja-JP" altLang="en-US" sz="1600" b="1" dirty="0"/>
              <a:t>の書誌情報や現物を確認して、以下の基準に当てはまる資料を抽出</a:t>
            </a:r>
            <a:endParaRPr kumimoji="1" lang="en-US" altLang="ja-JP" sz="1600" b="1" dirty="0"/>
          </a:p>
          <a:p>
            <a:pPr marL="0" indent="0">
              <a:buNone/>
            </a:pPr>
            <a:r>
              <a:rPr lang="ja-JP" altLang="en-US" sz="1600" b="1" dirty="0"/>
              <a:t>　・</a:t>
            </a:r>
            <a:r>
              <a:rPr kumimoji="1" lang="ja-JP" altLang="en-US" sz="1600" b="1" dirty="0"/>
              <a:t>山陰地方で開催された展示等に関するもの</a:t>
            </a:r>
          </a:p>
          <a:p>
            <a:pPr marL="0" indent="0">
              <a:buNone/>
            </a:pPr>
            <a:r>
              <a:rPr lang="ja-JP" altLang="en-US" sz="1600" b="1" dirty="0"/>
              <a:t>　・資料中に山陰地方に関係する</a:t>
            </a:r>
            <a:r>
              <a:rPr kumimoji="1" lang="ja-JP" altLang="en-US" sz="1600" b="1" dirty="0"/>
              <a:t>事物が確認されるもの</a:t>
            </a:r>
          </a:p>
          <a:p>
            <a:pPr marL="0" indent="0">
              <a:buNone/>
            </a:pPr>
            <a:r>
              <a:rPr lang="ja-JP" altLang="en-US" sz="1600" b="1" dirty="0"/>
              <a:t>　・</a:t>
            </a:r>
            <a:r>
              <a:rPr kumimoji="1" lang="ja-JP" altLang="en-US" sz="1600" b="1" dirty="0"/>
              <a:t>桑原羊次郎がコレクション品を出陳</a:t>
            </a:r>
            <a:r>
              <a:rPr lang="ja-JP" altLang="en-US" sz="1600" b="1" dirty="0"/>
              <a:t>していることが</a:t>
            </a:r>
            <a:r>
              <a:rPr kumimoji="1" lang="ja-JP" altLang="en-US" sz="1600" b="1" dirty="0"/>
              <a:t>確認されるもの　</a:t>
            </a:r>
            <a:endParaRPr kumimoji="1" lang="en-US" altLang="ja-JP" sz="1600" b="1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8A3789F-E674-8DD1-6844-414AE1858B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1984" y="3414649"/>
            <a:ext cx="6460032" cy="316682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26523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970F60-45F3-1AFC-3CBC-97C3F88EC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b="1" dirty="0"/>
              <a:t>2-2 </a:t>
            </a:r>
            <a:r>
              <a:rPr lang="ja-JP" altLang="en-US" b="1" dirty="0"/>
              <a:t>資料の電子化作業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A94EDAF-F71E-6EBA-1D3F-CB93F4F28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8998"/>
            <a:ext cx="7886700" cy="4917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000" b="1" dirty="0"/>
              <a:t>■撮影環境の整備</a:t>
            </a:r>
            <a:endParaRPr kumimoji="1" lang="en-US" altLang="ja-JP" sz="2000" b="1" dirty="0"/>
          </a:p>
          <a:p>
            <a:pPr marL="0" indent="0">
              <a:buNone/>
            </a:pPr>
            <a:r>
              <a:rPr kumimoji="1" lang="ja-JP" altLang="en-US" sz="1600" b="1" dirty="0"/>
              <a:t>　・業務マニュアルは、早稲田大学文化資源データベース「演劇博物館収蔵資料デジタル</a:t>
            </a:r>
            <a:endParaRPr lang="en-US" altLang="ja-JP" sz="1600" b="1" dirty="0"/>
          </a:p>
          <a:p>
            <a:pPr marL="0" indent="0">
              <a:buNone/>
            </a:pPr>
            <a:r>
              <a:rPr kumimoji="1" lang="ja-JP" altLang="en-US" sz="1600" b="1" dirty="0"/>
              <a:t>　　化ガイドライン」</a:t>
            </a:r>
            <a:r>
              <a:rPr lang="ja-JP" altLang="en-US" sz="1600" b="1" dirty="0"/>
              <a:t>を参照して、簡易なチェック項目を設定</a:t>
            </a:r>
            <a:endParaRPr lang="en-US" altLang="ja-JP" sz="1600" b="1" dirty="0"/>
          </a:p>
          <a:p>
            <a:pPr marL="0" indent="0">
              <a:buNone/>
            </a:pPr>
            <a:r>
              <a:rPr kumimoji="1" lang="en-US" altLang="ja-JP" sz="1600" b="1" dirty="0"/>
              <a:t>  </a:t>
            </a:r>
            <a:r>
              <a:rPr kumimoji="1" lang="ja-JP" altLang="en-US" sz="1600" b="1" dirty="0"/>
              <a:t>・撮影台の改造</a:t>
            </a:r>
            <a:r>
              <a:rPr kumimoji="1" lang="en-US" altLang="ja-JP" sz="1600" b="1" dirty="0"/>
              <a:t>…</a:t>
            </a:r>
            <a:r>
              <a:rPr lang="ja-JP" altLang="en-US" sz="1600" b="1" dirty="0"/>
              <a:t>台部分を拡張、照明の増設、撮影台のボード、敷布を設置</a:t>
            </a:r>
            <a:endParaRPr lang="en-US" altLang="ja-JP" sz="1600" b="1" dirty="0"/>
          </a:p>
          <a:p>
            <a:pPr marL="0" indent="0">
              <a:buNone/>
            </a:pPr>
            <a:endParaRPr kumimoji="1" lang="en-US" altLang="ja-JP" sz="1600" b="1" dirty="0"/>
          </a:p>
          <a:p>
            <a:pPr marL="0" indent="0">
              <a:buNone/>
            </a:pPr>
            <a:endParaRPr kumimoji="1" lang="en-US" altLang="ja-JP" sz="1600" b="1" dirty="0"/>
          </a:p>
          <a:p>
            <a:pPr marL="0" indent="0">
              <a:buNone/>
            </a:pPr>
            <a:endParaRPr kumimoji="1" lang="en-US" altLang="ja-JP" sz="2000" b="1" dirty="0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878A2FB8-BF02-C8B3-0FE4-FBAAF615E0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144599"/>
              </p:ext>
            </p:extLst>
          </p:nvPr>
        </p:nvGraphicFramePr>
        <p:xfrm>
          <a:off x="3813935" y="2980695"/>
          <a:ext cx="4725681" cy="33497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3683">
                  <a:extLst>
                    <a:ext uri="{9D8B030D-6E8A-4147-A177-3AD203B41FA5}">
                      <a16:colId xmlns:a16="http://schemas.microsoft.com/office/drawing/2014/main" val="462844040"/>
                    </a:ext>
                  </a:extLst>
                </a:gridCol>
                <a:gridCol w="3921998">
                  <a:extLst>
                    <a:ext uri="{9D8B030D-6E8A-4147-A177-3AD203B41FA5}">
                      <a16:colId xmlns:a16="http://schemas.microsoft.com/office/drawing/2014/main" val="3891135534"/>
                    </a:ext>
                  </a:extLst>
                </a:gridCol>
              </a:tblGrid>
              <a:tr h="17235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　撮影前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（カメラのライブビュー画面で確認）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4134945089"/>
                  </a:ext>
                </a:extLst>
              </a:tr>
              <a:tr h="14120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ja-JP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ライト点灯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・ライトの位置→基本的に「斜め上」からライトをあてる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641643522"/>
                  </a:ext>
                </a:extLst>
              </a:tr>
              <a:tr h="14120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・均等に全体が明るい状態か　→必要に応じてライトアーム等を調節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1804147224"/>
                  </a:ext>
                </a:extLst>
              </a:tr>
              <a:tr h="14120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ja-JP" alt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・余分なものが写っていないか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2515083337"/>
                  </a:ext>
                </a:extLst>
              </a:tr>
              <a:tr h="18666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ja-JP" alt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　①位置関係</a:t>
                      </a:r>
                      <a:r>
                        <a:rPr lang="en-US" altLang="ja-JP" sz="900" b="1" u="none" strike="noStrike" dirty="0">
                          <a:effectLst/>
                          <a:latin typeface="+mn-ea"/>
                          <a:ea typeface="+mn-ea"/>
                        </a:rPr>
                        <a:t>…</a:t>
                      </a:r>
                      <a:r>
                        <a:rPr lang="ja-JP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四辺の確認。敷き紙の端が切れて、下の撮影台が見えている等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1356864942"/>
                  </a:ext>
                </a:extLst>
              </a:tr>
              <a:tr h="14120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　②撮影台</a:t>
                      </a:r>
                      <a:r>
                        <a:rPr lang="en-US" altLang="ja-JP" sz="900" b="1" u="none" strike="noStrike" dirty="0">
                          <a:effectLst/>
                          <a:latin typeface="+mn-ea"/>
                          <a:ea typeface="+mn-ea"/>
                        </a:rPr>
                        <a:t>…</a:t>
                      </a:r>
                      <a:r>
                        <a:rPr lang="ja-JP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レンズ、敷き紙にゴミが落ちている等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121298594"/>
                  </a:ext>
                </a:extLst>
              </a:tr>
              <a:tr h="1329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u="none" strike="noStrike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ja-JP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資料配置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（カメラのライブビュー画面で確認）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1609920214"/>
                  </a:ext>
                </a:extLst>
              </a:tr>
              <a:tr h="14120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ja-JP" alt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・資料の配置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2808792890"/>
                  </a:ext>
                </a:extLst>
              </a:tr>
              <a:tr h="14120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ja-JP" alt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　①基本的に資料の中心とカメラの中心が合うように置く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2590022217"/>
                  </a:ext>
                </a:extLst>
              </a:tr>
              <a:tr h="14120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ja-JP" alt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　②基本的に縦横をまっすぐに置く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4235869958"/>
                  </a:ext>
                </a:extLst>
              </a:tr>
              <a:tr h="12950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ja-JP" alt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　③上記①、②の状態で資料を置き「資料全体＋余白」が四辺にあるか確認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1665475275"/>
                  </a:ext>
                </a:extLst>
              </a:tr>
              <a:tr h="8113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　　→必要に応じて、スタンドアーム等でカメラの高さ、位置を調整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579228012"/>
                  </a:ext>
                </a:extLst>
              </a:tr>
              <a:tr h="14120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ja-JP" alt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　　→冊子の場合、表紙ではなく「見開き」が③の状態になるように確認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660512369"/>
                  </a:ext>
                </a:extLst>
              </a:tr>
              <a:tr h="14120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ja-JP" alt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・資料の写り方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2353518112"/>
                  </a:ext>
                </a:extLst>
              </a:tr>
              <a:tr h="14120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ja-JP" alt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　①資料を置いたうえで「均等に全体が明るい」状態か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1669072426"/>
                  </a:ext>
                </a:extLst>
              </a:tr>
              <a:tr h="14120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ja-JP" alt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　②基本的に資料の撮影面が平面であることをめざす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1706315089"/>
                  </a:ext>
                </a:extLst>
              </a:tr>
              <a:tr h="14120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ja-JP" alt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　　→冊子の見開き等で左右高さが異なる場合は、高さを調整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1258698015"/>
                  </a:ext>
                </a:extLst>
              </a:tr>
              <a:tr h="14120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ja-JP" alt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　　→浮き上がる資料は、ガラス板や卦算で押さえる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3069844090"/>
                  </a:ext>
                </a:extLst>
              </a:tr>
              <a:tr h="14120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ja-JP" alt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　　→「ライトに反射しない」「影が判読に影響しない」位置で押さえる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353620344"/>
                  </a:ext>
                </a:extLst>
              </a:tr>
              <a:tr h="14120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ja-JP" alt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　　→「のど」の影を低減するように調整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4165731504"/>
                  </a:ext>
                </a:extLst>
              </a:tr>
              <a:tr h="14120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ja-JP" alt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　③反射して写るものはないか（その部分にライトがあたりすぎている）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1911798039"/>
                  </a:ext>
                </a:extLst>
              </a:tr>
              <a:tr h="14120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ja-JP" alt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　　→「カラーチャート」なども反射することがある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3595409081"/>
                  </a:ext>
                </a:extLst>
              </a:tr>
              <a:tr h="14120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ja-JP" alt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　④余分なものが写っていないか（再度確認）→カメラのケーブル等</a:t>
                      </a:r>
                      <a:endParaRPr lang="ja-JP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4160368944"/>
                  </a:ext>
                </a:extLst>
              </a:tr>
            </a:tbl>
          </a:graphicData>
        </a:graphic>
      </p:graphicFrame>
      <p:pic>
        <p:nvPicPr>
          <p:cNvPr id="5" name="コンテンツ プレースホルダー 6" descr="机の上のパソコン機材&#10;&#10;中程度の精度で自動的に生成された説明">
            <a:extLst>
              <a:ext uri="{FF2B5EF4-FFF2-40B4-BE49-F238E27FC236}">
                <a16:creationId xmlns:a16="http://schemas.microsoft.com/office/drawing/2014/main" id="{2652A1FA-237E-4C90-8751-1A2347918B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259" y="2980695"/>
            <a:ext cx="2667799" cy="192081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D245B65-3B7E-A74D-3F4F-119F1A9315BA}"/>
              </a:ext>
            </a:extLst>
          </p:cNvPr>
          <p:cNvSpPr txBox="1"/>
          <p:nvPr/>
        </p:nvSpPr>
        <p:spPr>
          <a:xfrm>
            <a:off x="739264" y="4905380"/>
            <a:ext cx="30307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　　　　　　　撮影台と</a:t>
            </a:r>
            <a:r>
              <a:rPr kumimoji="1" lang="en-US" altLang="ja-JP" sz="1400" b="1" dirty="0"/>
              <a:t>PC</a:t>
            </a:r>
          </a:p>
          <a:p>
            <a:r>
              <a:rPr kumimoji="1" lang="ja-JP" altLang="en-US" sz="1400" b="1" dirty="0"/>
              <a:t>カメラと</a:t>
            </a:r>
            <a:r>
              <a:rPr kumimoji="1" lang="en-US" altLang="ja-JP" sz="1400" b="1" dirty="0"/>
              <a:t>PC</a:t>
            </a:r>
            <a:r>
              <a:rPr kumimoji="1" lang="ja-JP" altLang="en-US" sz="1400" b="1" dirty="0"/>
              <a:t>を接続して撮影後の画像確認、画像ファイル整理は</a:t>
            </a:r>
            <a:r>
              <a:rPr kumimoji="1" lang="en-US" altLang="ja-JP" sz="1400" b="1" dirty="0"/>
              <a:t>PC</a:t>
            </a:r>
            <a:r>
              <a:rPr kumimoji="1" lang="ja-JP" altLang="en-US" sz="1400" b="1" dirty="0"/>
              <a:t>で行う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1368A7D-39DF-CAE4-E98E-EC9139B49AA7}"/>
              </a:ext>
            </a:extLst>
          </p:cNvPr>
          <p:cNvSpPr txBox="1"/>
          <p:nvPr/>
        </p:nvSpPr>
        <p:spPr>
          <a:xfrm>
            <a:off x="4744943" y="6386579"/>
            <a:ext cx="3249766" cy="307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/>
              <a:t>撮影時のチェック項目（簡易マニュアル）</a:t>
            </a:r>
          </a:p>
        </p:txBody>
      </p:sp>
    </p:spTree>
    <p:extLst>
      <p:ext uri="{BB962C8B-B14F-4D97-AF65-F5344CB8AC3E}">
        <p14:creationId xmlns:p14="http://schemas.microsoft.com/office/powerpoint/2010/main" val="2976381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970F60-45F3-1AFC-3CBC-97C3F88EC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b="1" dirty="0"/>
              <a:t>2-2 </a:t>
            </a:r>
            <a:r>
              <a:rPr lang="ja-JP" altLang="en-US" b="1" dirty="0"/>
              <a:t>資料の電子化作業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A94EDAF-F71E-6EBA-1D3F-CB93F4F28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0531"/>
            <a:ext cx="7886700" cy="4794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000" b="1" dirty="0"/>
              <a:t>■</a:t>
            </a:r>
            <a:r>
              <a:rPr kumimoji="1" lang="en-US" altLang="ja-JP" sz="2000" b="1" dirty="0"/>
              <a:t> </a:t>
            </a:r>
            <a:r>
              <a:rPr kumimoji="1" lang="ja-JP" altLang="en-US" sz="2000" b="1" dirty="0"/>
              <a:t>撮影作業の流れ</a:t>
            </a:r>
            <a:endParaRPr kumimoji="1" lang="en-US" altLang="ja-JP" sz="2000" b="1" dirty="0"/>
          </a:p>
          <a:p>
            <a:pPr marL="0" indent="0">
              <a:buNone/>
            </a:pPr>
            <a:r>
              <a:rPr kumimoji="1" lang="ja-JP" altLang="en-US" sz="1600" b="1" dirty="0"/>
              <a:t>　・「撮影用資料リスト」をもとに</a:t>
            </a:r>
            <a:r>
              <a:rPr lang="ja-JP" altLang="en-US" sz="1600" b="1" dirty="0"/>
              <a:t>資料を所蔵場所から持ち出す</a:t>
            </a:r>
            <a:endParaRPr kumimoji="1" lang="en-US" altLang="ja-JP" sz="1600" b="1" dirty="0"/>
          </a:p>
          <a:p>
            <a:pPr marL="0" indent="0">
              <a:buNone/>
            </a:pPr>
            <a:r>
              <a:rPr kumimoji="1" lang="ja-JP" altLang="en-US" sz="1600" b="1" dirty="0"/>
              <a:t>　・資料の状態を</a:t>
            </a:r>
            <a:r>
              <a:rPr kumimoji="1" lang="en-US" altLang="ja-JP" sz="1600" b="1" dirty="0"/>
              <a:t>SA</a:t>
            </a:r>
            <a:r>
              <a:rPr kumimoji="1" lang="ja-JP" altLang="en-US" sz="1600" b="1" dirty="0"/>
              <a:t>と確認する。挟み込みなどのある資料は、開き方（撮影順）を決める</a:t>
            </a:r>
            <a:endParaRPr kumimoji="1" lang="en-US" altLang="ja-JP" sz="1600" b="1" dirty="0"/>
          </a:p>
          <a:p>
            <a:pPr marL="0" indent="0">
              <a:buNone/>
            </a:pPr>
            <a:r>
              <a:rPr kumimoji="1" lang="ja-JP" altLang="en-US" sz="1600" b="1" dirty="0"/>
              <a:t>　・</a:t>
            </a:r>
            <a:r>
              <a:rPr kumimoji="1" lang="en-US" altLang="ja-JP" sz="1600" b="1" dirty="0"/>
              <a:t>SA</a:t>
            </a:r>
            <a:r>
              <a:rPr kumimoji="1" lang="ja-JP" altLang="en-US" sz="1600" b="1" dirty="0"/>
              <a:t>が資料を撮影する。撮影した画像データを記録媒体に移して職員に提出</a:t>
            </a:r>
            <a:endParaRPr kumimoji="1" lang="en-US" altLang="ja-JP" sz="1600" b="1" dirty="0"/>
          </a:p>
          <a:p>
            <a:pPr marL="0" indent="0">
              <a:buNone/>
            </a:pPr>
            <a:r>
              <a:rPr kumimoji="1" lang="ja-JP" altLang="en-US" sz="1600" b="1" dirty="0"/>
              <a:t>　・資料と画像データを突合して確認。</a:t>
            </a:r>
            <a:r>
              <a:rPr lang="ja-JP" altLang="en-US" sz="1600" b="1" dirty="0"/>
              <a:t>問題</a:t>
            </a:r>
            <a:r>
              <a:rPr kumimoji="1" lang="ja-JP" altLang="en-US" sz="1600" b="1" dirty="0"/>
              <a:t>がなければ資料を所蔵場所に戻す</a:t>
            </a:r>
            <a:endParaRPr kumimoji="1" lang="en-US" altLang="ja-JP" sz="1600" b="1" dirty="0"/>
          </a:p>
          <a:p>
            <a:pPr marL="0" indent="0">
              <a:buNone/>
            </a:pPr>
            <a:r>
              <a:rPr lang="ja-JP" altLang="en-US" sz="1600" b="1" dirty="0"/>
              <a:t>　・資料の再撮影が必要な場合は、修正箇所等を記録して次回作業時に</a:t>
            </a:r>
            <a:r>
              <a:rPr lang="en-US" altLang="ja-JP" sz="1600" b="1" dirty="0"/>
              <a:t>SA</a:t>
            </a:r>
            <a:r>
              <a:rPr lang="ja-JP" altLang="en-US" sz="1600" b="1" dirty="0"/>
              <a:t>に伝える</a:t>
            </a:r>
            <a:endParaRPr kumimoji="1" lang="en-US" altLang="ja-JP" sz="1600" b="1" dirty="0"/>
          </a:p>
          <a:p>
            <a:pPr marL="0" indent="0">
              <a:buNone/>
            </a:pPr>
            <a:endParaRPr kumimoji="1" lang="en-US" altLang="ja-JP" sz="2000" b="1" dirty="0"/>
          </a:p>
          <a:p>
            <a:pPr marL="0" indent="0">
              <a:buNone/>
            </a:pPr>
            <a:r>
              <a:rPr kumimoji="1" lang="ja-JP" altLang="en-US" sz="1600" b="1" dirty="0"/>
              <a:t>　</a:t>
            </a:r>
          </a:p>
        </p:txBody>
      </p:sp>
      <p:pic>
        <p:nvPicPr>
          <p:cNvPr id="5" name="図 4" descr="テーブル, 座る, 机, 横たわる が含まれている画像&#10;&#10;自動的に生成された説明">
            <a:extLst>
              <a:ext uri="{FF2B5EF4-FFF2-40B4-BE49-F238E27FC236}">
                <a16:creationId xmlns:a16="http://schemas.microsoft.com/office/drawing/2014/main" id="{10668C15-1B74-3BA0-7B73-0273824CF9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435" y="3858951"/>
            <a:ext cx="2587167" cy="1940312"/>
          </a:xfrm>
          <a:prstGeom prst="rect">
            <a:avLst/>
          </a:prstGeom>
        </p:spPr>
      </p:pic>
      <p:pic>
        <p:nvPicPr>
          <p:cNvPr id="7" name="図 6" descr="屋内, 男, ベッド, 持つ が含まれている画像&#10;&#10;自動的に生成された説明">
            <a:extLst>
              <a:ext uri="{FF2B5EF4-FFF2-40B4-BE49-F238E27FC236}">
                <a16:creationId xmlns:a16="http://schemas.microsoft.com/office/drawing/2014/main" id="{F03E103D-094C-F80D-C255-2DB6D154C8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90087" y="3848264"/>
            <a:ext cx="1940313" cy="1961686"/>
          </a:xfrm>
          <a:prstGeom prst="rect">
            <a:avLst/>
          </a:prstGeom>
        </p:spPr>
      </p:pic>
      <p:pic>
        <p:nvPicPr>
          <p:cNvPr id="9" name="図 8" descr="屋内, フロント, 座る, 男 が含まれている画像&#10;&#10;自動的に生成された説明">
            <a:extLst>
              <a:ext uri="{FF2B5EF4-FFF2-40B4-BE49-F238E27FC236}">
                <a16:creationId xmlns:a16="http://schemas.microsoft.com/office/drawing/2014/main" id="{28E4E842-1C08-0BAE-C801-E3262E4AAD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1886" y="3858951"/>
            <a:ext cx="1810679" cy="194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04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970F60-45F3-1AFC-3CBC-97C3F88EC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b="1" dirty="0"/>
              <a:t>2-3 </a:t>
            </a:r>
            <a:r>
              <a:rPr lang="ja-JP" altLang="en-US" b="1" dirty="0"/>
              <a:t>デジタル展示</a:t>
            </a:r>
            <a:br>
              <a:rPr lang="en-US" altLang="ja-JP" b="1" dirty="0"/>
            </a:br>
            <a:r>
              <a:rPr lang="ja-JP" altLang="en-US" b="1" dirty="0"/>
              <a:t>　　</a:t>
            </a:r>
            <a:r>
              <a:rPr lang="ja-JP" altLang="en-US" sz="2800" b="1" dirty="0"/>
              <a:t>（ジャパンサーチ「ギャラリー」機能）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A94EDAF-F71E-6EBA-1D3F-CB93F4F28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20358"/>
            <a:ext cx="7886700" cy="503543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kumimoji="1" lang="ja-JP" altLang="en-US" sz="2600" b="1" dirty="0"/>
              <a:t>■</a:t>
            </a:r>
            <a:r>
              <a:rPr kumimoji="1" lang="en-US" altLang="ja-JP" sz="2600" b="1" dirty="0"/>
              <a:t> </a:t>
            </a:r>
            <a:r>
              <a:rPr kumimoji="1" lang="ja-JP" altLang="en-US" sz="2600" b="1" dirty="0"/>
              <a:t>撮影画像の公開</a:t>
            </a:r>
            <a:endParaRPr lang="en-US" altLang="ja-JP" sz="2600" b="1" dirty="0"/>
          </a:p>
          <a:p>
            <a:pPr marL="0" indent="0">
              <a:buNone/>
            </a:pPr>
            <a:r>
              <a:rPr kumimoji="1" lang="ja-JP" altLang="en-US" sz="2000" b="1" dirty="0"/>
              <a:t>　</a:t>
            </a:r>
            <a:r>
              <a:rPr kumimoji="1" lang="ja-JP" altLang="en-US" sz="2100" b="1" dirty="0"/>
              <a:t>・当初は附属図書館ホームページ「特設ページ」でデジタル展示を作成、公開の</a:t>
            </a:r>
            <a:r>
              <a:rPr lang="ja-JP" altLang="en-US" sz="2100" b="1" dirty="0"/>
              <a:t>予定</a:t>
            </a:r>
            <a:endParaRPr lang="en-US" altLang="ja-JP" sz="2100" b="1" dirty="0"/>
          </a:p>
          <a:p>
            <a:pPr marL="0" indent="0">
              <a:buNone/>
            </a:pPr>
            <a:r>
              <a:rPr kumimoji="1" lang="ja-JP" altLang="en-US" sz="2100" b="1" dirty="0"/>
              <a:t>　　→</a:t>
            </a:r>
            <a:r>
              <a:rPr kumimoji="1" lang="en-US" altLang="ja-JP" sz="2100" b="1" dirty="0"/>
              <a:t>『</a:t>
            </a:r>
            <a:r>
              <a:rPr kumimoji="1" lang="ja-JP" altLang="en-US" sz="2100" b="1" dirty="0"/>
              <a:t>桑原羊次郎の欧米美術行脚～日英博覧会を中心に～</a:t>
            </a:r>
            <a:r>
              <a:rPr kumimoji="1" lang="en-US" altLang="ja-JP" sz="2100" b="1" dirty="0"/>
              <a:t>』</a:t>
            </a:r>
            <a:r>
              <a:rPr kumimoji="1" lang="ja-JP" altLang="en-US" sz="2100" b="1" dirty="0"/>
              <a:t>の作成準備をしていた</a:t>
            </a:r>
            <a:endParaRPr kumimoji="1" lang="en-US" altLang="ja-JP" sz="2100" b="1" dirty="0"/>
          </a:p>
          <a:p>
            <a:pPr marL="0" indent="0">
              <a:buNone/>
            </a:pPr>
            <a:r>
              <a:rPr lang="ja-JP" altLang="en-US" sz="2100" b="1" dirty="0"/>
              <a:t>　　　 職員が、ジャパンサーチ「ギャラリー」（電子展覧会作成機能）の利用を提案</a:t>
            </a:r>
            <a:endParaRPr lang="en-US" altLang="ja-JP" sz="2100" b="1" dirty="0"/>
          </a:p>
          <a:p>
            <a:pPr marL="0" indent="0">
              <a:buNone/>
            </a:pPr>
            <a:r>
              <a:rPr lang="ja-JP" altLang="en-US" sz="2100" b="1" dirty="0"/>
              <a:t>　　→組織用アカウント、個人アカウント（登録後、組織アカウントに紐づけ）を作成して</a:t>
            </a:r>
            <a:endParaRPr lang="en-US" altLang="ja-JP" sz="2100" b="1" dirty="0"/>
          </a:p>
          <a:p>
            <a:pPr marL="0" indent="0">
              <a:buNone/>
            </a:pPr>
            <a:r>
              <a:rPr lang="ja-JP" altLang="en-US" sz="2100" b="1" dirty="0"/>
              <a:t>　　　 デジタル展示をジャパンサーチ上でおこなうことに</a:t>
            </a:r>
            <a:endParaRPr lang="en-US" altLang="ja-JP" sz="2100" b="1" dirty="0"/>
          </a:p>
          <a:p>
            <a:pPr marL="0" indent="0">
              <a:buNone/>
            </a:pPr>
            <a:r>
              <a:rPr kumimoji="1" lang="ja-JP" altLang="en-US" sz="2600" b="1" dirty="0"/>
              <a:t>■ 作成してみて</a:t>
            </a:r>
            <a:endParaRPr kumimoji="1" lang="en-US" altLang="ja-JP" sz="2600" b="1" dirty="0"/>
          </a:p>
          <a:p>
            <a:pPr marL="0" indent="0">
              <a:buNone/>
            </a:pPr>
            <a:r>
              <a:rPr kumimoji="1" lang="ja-JP" altLang="en-US" sz="1600" b="1" dirty="0"/>
              <a:t>　 </a:t>
            </a:r>
            <a:r>
              <a:rPr lang="ja-JP" altLang="en-US" sz="2100" b="1" dirty="0"/>
              <a:t>・</a:t>
            </a:r>
            <a:r>
              <a:rPr lang="en-US" altLang="ja-JP" sz="2100" b="1" dirty="0"/>
              <a:t>web</a:t>
            </a:r>
            <a:r>
              <a:rPr lang="ja-JP" altLang="en-US" sz="2100" b="1" dirty="0"/>
              <a:t>に詳しくなくても、</a:t>
            </a:r>
            <a:r>
              <a:rPr lang="ja-JP" altLang="en-US" sz="2100" b="1" u="sng" dirty="0"/>
              <a:t>慣れたら</a:t>
            </a:r>
            <a:r>
              <a:rPr lang="ja-JP" altLang="en-US" sz="2100" b="1" dirty="0"/>
              <a:t>パワーポイントのスライドを作る感覚で作成できる</a:t>
            </a:r>
            <a:endParaRPr lang="en-US" altLang="ja-JP" sz="2100" b="1" dirty="0"/>
          </a:p>
          <a:p>
            <a:pPr marL="0" indent="0">
              <a:buNone/>
            </a:pPr>
            <a:r>
              <a:rPr lang="ja-JP" altLang="en-US" sz="2100" b="1" dirty="0"/>
              <a:t>　・画像等は、ジャパンサーチ</a:t>
            </a:r>
            <a:r>
              <a:rPr lang="en-US" altLang="ja-JP" sz="2100" b="1" dirty="0"/>
              <a:t>/</a:t>
            </a:r>
            <a:r>
              <a:rPr lang="ja-JP" altLang="en-US" sz="2100" b="1" dirty="0"/>
              <a:t>その他外部の</a:t>
            </a:r>
            <a:r>
              <a:rPr lang="en-US" altLang="ja-JP" sz="2100" b="1" dirty="0"/>
              <a:t>URL</a:t>
            </a:r>
            <a:r>
              <a:rPr lang="ja-JP" altLang="en-US" sz="2100" b="1" dirty="0"/>
              <a:t>のあるサイトから取り込む</a:t>
            </a:r>
            <a:endParaRPr lang="en-US" altLang="ja-JP" sz="2100" b="1" dirty="0"/>
          </a:p>
          <a:p>
            <a:pPr marL="0" indent="0">
              <a:buNone/>
            </a:pPr>
            <a:r>
              <a:rPr lang="ja-JP" altLang="en-US" sz="2100" b="1" dirty="0"/>
              <a:t>　・大量の画像を貼り付けするのは、それなりに大変（</a:t>
            </a:r>
            <a:r>
              <a:rPr lang="en-US" altLang="ja-JP" sz="2100" b="1" dirty="0"/>
              <a:t>80</a:t>
            </a:r>
            <a:r>
              <a:rPr lang="ja-JP" altLang="en-US" sz="2100" b="1" dirty="0"/>
              <a:t>点あまりを貼り付けたため</a:t>
            </a:r>
            <a:r>
              <a:rPr lang="en-US" altLang="ja-JP" sz="2100" b="1" dirty="0"/>
              <a:t>…</a:t>
            </a:r>
            <a:r>
              <a:rPr lang="ja-JP" altLang="en-US" sz="2100" b="1" dirty="0"/>
              <a:t>）</a:t>
            </a:r>
          </a:p>
          <a:p>
            <a:pPr marL="0" indent="0">
              <a:buNone/>
            </a:pPr>
            <a:r>
              <a:rPr kumimoji="1" lang="ja-JP" altLang="en-US" sz="2600" b="1" dirty="0"/>
              <a:t>■</a:t>
            </a:r>
            <a:r>
              <a:rPr kumimoji="1" lang="en-US" altLang="ja-JP" sz="2600" b="1" dirty="0"/>
              <a:t> </a:t>
            </a:r>
            <a:r>
              <a:rPr lang="ja-JP" altLang="en-US" sz="2600" b="1" dirty="0"/>
              <a:t>公開後</a:t>
            </a:r>
            <a:endParaRPr kumimoji="1" lang="en-US" altLang="ja-JP" sz="2600" b="1" dirty="0"/>
          </a:p>
          <a:p>
            <a:pPr marL="0" indent="0">
              <a:buNone/>
            </a:pPr>
            <a:r>
              <a:rPr kumimoji="1" lang="ja-JP" altLang="en-US" sz="2100" b="1" dirty="0"/>
              <a:t>　・</a:t>
            </a:r>
            <a:r>
              <a:rPr kumimoji="1" lang="en-US" altLang="ja-JP" sz="2100" b="1" dirty="0"/>
              <a:t>2023</a:t>
            </a:r>
            <a:r>
              <a:rPr kumimoji="1" lang="ja-JP" altLang="en-US" sz="2100" b="1" dirty="0"/>
              <a:t>年</a:t>
            </a:r>
            <a:r>
              <a:rPr kumimoji="1" lang="en-US" altLang="ja-JP" sz="2100" b="1" dirty="0"/>
              <a:t>10</a:t>
            </a:r>
            <a:r>
              <a:rPr kumimoji="1" lang="ja-JP" altLang="en-US" sz="2100" b="1" dirty="0"/>
              <a:t>月</a:t>
            </a:r>
            <a:r>
              <a:rPr kumimoji="1" lang="en-US" altLang="ja-JP" sz="2100" b="1" dirty="0"/>
              <a:t>5</a:t>
            </a:r>
            <a:r>
              <a:rPr lang="ja-JP" altLang="en-US" sz="2100" b="1" dirty="0"/>
              <a:t>日現在、</a:t>
            </a:r>
            <a:r>
              <a:rPr kumimoji="1" lang="ja-JP" altLang="en-US" sz="2100" b="1" dirty="0"/>
              <a:t>累積 </a:t>
            </a:r>
            <a:r>
              <a:rPr kumimoji="1" lang="en-US" altLang="ja-JP" sz="2100" b="1" dirty="0"/>
              <a:t>500 </a:t>
            </a:r>
            <a:r>
              <a:rPr kumimoji="1" lang="ja-JP" altLang="en-US" sz="2100" b="1" dirty="0"/>
              <a:t>アクセス（</a:t>
            </a:r>
            <a:r>
              <a:rPr kumimoji="1" lang="en-US" altLang="ja-JP" sz="2100" b="1" dirty="0"/>
              <a:t>9</a:t>
            </a:r>
            <a:r>
              <a:rPr kumimoji="1" lang="ja-JP" altLang="en-US" sz="2100" b="1" dirty="0"/>
              <a:t>月</a:t>
            </a:r>
            <a:r>
              <a:rPr kumimoji="1" lang="en-US" altLang="ja-JP" sz="2100" b="1" dirty="0"/>
              <a:t>…462 </a:t>
            </a:r>
            <a:r>
              <a:rPr kumimoji="1" lang="ja-JP" altLang="en-US" sz="2100" b="1" dirty="0"/>
              <a:t>アクセス、</a:t>
            </a:r>
            <a:r>
              <a:rPr kumimoji="1" lang="en-US" altLang="ja-JP" sz="2100" b="1" dirty="0"/>
              <a:t>10</a:t>
            </a:r>
            <a:r>
              <a:rPr kumimoji="1" lang="ja-JP" altLang="en-US" sz="2100" b="1" dirty="0"/>
              <a:t>月</a:t>
            </a:r>
            <a:r>
              <a:rPr kumimoji="1" lang="en-US" altLang="ja-JP" sz="2100" b="1" dirty="0"/>
              <a:t>…38 </a:t>
            </a:r>
            <a:r>
              <a:rPr kumimoji="1" lang="ja-JP" altLang="en-US" sz="2100" b="1" dirty="0"/>
              <a:t>アクセス）</a:t>
            </a:r>
            <a:endParaRPr kumimoji="1" lang="en-US" altLang="ja-JP" sz="2100" b="1" dirty="0"/>
          </a:p>
          <a:p>
            <a:pPr marL="0" indent="0">
              <a:buNone/>
            </a:pPr>
            <a:r>
              <a:rPr lang="ja-JP" altLang="en-US" sz="2100" b="1" dirty="0"/>
              <a:t>　</a:t>
            </a:r>
            <a:r>
              <a:rPr kumimoji="1" lang="ja-JP" altLang="en-US" sz="2100" b="1" dirty="0"/>
              <a:t>・ギャラリーを公開すると、ジャパンサーチの公式</a:t>
            </a:r>
            <a:r>
              <a:rPr lang="en-US" altLang="ja-JP" sz="2100" b="1" dirty="0"/>
              <a:t>X</a:t>
            </a:r>
            <a:r>
              <a:rPr kumimoji="1" lang="ja-JP" altLang="en-US" sz="2100" b="1" dirty="0"/>
              <a:t>（旧ツイッター）で紹介</a:t>
            </a:r>
            <a:r>
              <a:rPr lang="ja-JP" altLang="en-US" sz="2100" b="1" dirty="0"/>
              <a:t>される</a:t>
            </a:r>
            <a:endParaRPr lang="en-US" altLang="ja-JP" sz="2100" b="1" dirty="0"/>
          </a:p>
          <a:p>
            <a:pPr marL="0" indent="0">
              <a:buNone/>
            </a:pPr>
            <a:r>
              <a:rPr kumimoji="1" lang="ja-JP" altLang="en-US" sz="2100" b="1" dirty="0"/>
              <a:t>　　→ジャパンサーチ公式</a:t>
            </a:r>
            <a:r>
              <a:rPr kumimoji="1" lang="en-US" altLang="ja-JP" sz="2100" b="1" dirty="0"/>
              <a:t>X</a:t>
            </a:r>
            <a:r>
              <a:rPr lang="ja-JP" altLang="en-US" sz="2100" b="1" dirty="0"/>
              <a:t>「表示件数」は多い（</a:t>
            </a:r>
            <a:r>
              <a:rPr lang="en-US" altLang="ja-JP" sz="2100" b="1" dirty="0"/>
              <a:t>10/5</a:t>
            </a:r>
            <a:r>
              <a:rPr lang="ja-JP" altLang="en-US" sz="2100" b="1" dirty="0"/>
              <a:t>時点で、</a:t>
            </a:r>
            <a:r>
              <a:rPr lang="en-US" altLang="ja-JP" sz="2100" b="1" dirty="0"/>
              <a:t>9800</a:t>
            </a:r>
            <a:r>
              <a:rPr lang="ja-JP" altLang="en-US" sz="2100" b="1" dirty="0"/>
              <a:t>件、</a:t>
            </a:r>
            <a:r>
              <a:rPr lang="en-US" altLang="ja-JP" sz="2100" b="1" dirty="0"/>
              <a:t>1.1</a:t>
            </a:r>
            <a:r>
              <a:rPr lang="ja-JP" altLang="en-US" sz="2100" b="1" dirty="0"/>
              <a:t>万件など）</a:t>
            </a:r>
            <a:endParaRPr lang="en-US" altLang="ja-JP" sz="2100" b="1" dirty="0"/>
          </a:p>
          <a:p>
            <a:pPr marL="0" indent="0">
              <a:buNone/>
            </a:pPr>
            <a:r>
              <a:rPr kumimoji="1" lang="ja-JP" altLang="en-US" sz="2100" b="1" dirty="0"/>
              <a:t>　　→当館ホームページ「お知らせ」、公式</a:t>
            </a:r>
            <a:r>
              <a:rPr kumimoji="1" lang="en-US" altLang="ja-JP" sz="2100" b="1" dirty="0"/>
              <a:t>X</a:t>
            </a:r>
            <a:r>
              <a:rPr kumimoji="1" lang="ja-JP" altLang="en-US" sz="2100" b="1" dirty="0"/>
              <a:t>でも紹介（表示件数：</a:t>
            </a:r>
            <a:r>
              <a:rPr kumimoji="1" lang="en-US" altLang="ja-JP" sz="2100" b="1" dirty="0"/>
              <a:t>2277</a:t>
            </a:r>
            <a:r>
              <a:rPr kumimoji="1" lang="ja-JP" altLang="en-US" sz="2100" b="1" dirty="0"/>
              <a:t>件、</a:t>
            </a:r>
            <a:r>
              <a:rPr kumimoji="1" lang="en-US" altLang="ja-JP" sz="2100" b="1" dirty="0"/>
              <a:t>2625</a:t>
            </a:r>
            <a:r>
              <a:rPr kumimoji="1" lang="ja-JP" altLang="en-US" sz="2100" b="1" dirty="0"/>
              <a:t>件など）</a:t>
            </a:r>
            <a:endParaRPr kumimoji="1" lang="en-US" altLang="ja-JP" sz="2100" b="1" dirty="0"/>
          </a:p>
          <a:p>
            <a:pPr marL="0" indent="0">
              <a:buNone/>
            </a:pPr>
            <a:r>
              <a:rPr lang="ja-JP" altLang="en-US" sz="2100" b="1" dirty="0"/>
              <a:t>　</a:t>
            </a:r>
            <a:endParaRPr kumimoji="1" lang="en-US" altLang="ja-JP" sz="2100" b="1" dirty="0"/>
          </a:p>
          <a:p>
            <a:pPr marL="0" indent="0">
              <a:buNone/>
            </a:pPr>
            <a:endParaRPr kumimoji="1" lang="en-US" altLang="ja-JP" sz="3600" b="1" dirty="0"/>
          </a:p>
          <a:p>
            <a:pPr marL="0" indent="0">
              <a:buNone/>
            </a:pPr>
            <a:endParaRPr kumimoji="1" lang="en-US" altLang="ja-JP" sz="2600" b="1" dirty="0"/>
          </a:p>
          <a:p>
            <a:pPr marL="0" indent="0">
              <a:buNone/>
            </a:pPr>
            <a:endParaRPr kumimoji="1" lang="ja-JP" altLang="en-US" sz="2300" b="1" dirty="0"/>
          </a:p>
          <a:p>
            <a:pPr marL="0" indent="0">
              <a:buNone/>
            </a:pPr>
            <a:endParaRPr kumimoji="1" lang="en-US" altLang="ja-JP" sz="2300" b="1" dirty="0"/>
          </a:p>
        </p:txBody>
      </p:sp>
    </p:spTree>
    <p:extLst>
      <p:ext uri="{BB962C8B-B14F-4D97-AF65-F5344CB8AC3E}">
        <p14:creationId xmlns:p14="http://schemas.microsoft.com/office/powerpoint/2010/main" val="551619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970F60-45F3-1AFC-3CBC-97C3F88EC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b="1" dirty="0"/>
              <a:t>2-3 </a:t>
            </a:r>
            <a:r>
              <a:rPr lang="ja-JP" altLang="en-US" b="1" dirty="0"/>
              <a:t>デジタル展示</a:t>
            </a:r>
            <a:br>
              <a:rPr lang="en-US" altLang="ja-JP" b="1" dirty="0"/>
            </a:br>
            <a:r>
              <a:rPr lang="ja-JP" altLang="en-US" b="1" dirty="0"/>
              <a:t>　　</a:t>
            </a:r>
            <a:r>
              <a:rPr lang="ja-JP" altLang="en-US" sz="2800" b="1" dirty="0"/>
              <a:t>（ジャパンサーチ「ギャラリー」機能）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A94EDAF-F71E-6EBA-1D3F-CB93F4F28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93201"/>
            <a:ext cx="7886700" cy="4825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000" b="1" dirty="0"/>
              <a:t>■</a:t>
            </a:r>
            <a:r>
              <a:rPr kumimoji="1" lang="en-US" altLang="ja-JP" sz="2000" b="1" dirty="0"/>
              <a:t>『</a:t>
            </a:r>
            <a:r>
              <a:rPr kumimoji="1" lang="ja-JP" altLang="en-US" sz="2000" b="1" dirty="0"/>
              <a:t>桑原文庫「展覧会目録」の世界 </a:t>
            </a:r>
            <a:r>
              <a:rPr kumimoji="1" lang="en-US" altLang="ja-JP" sz="2000" b="1" dirty="0"/>
              <a:t>』</a:t>
            </a:r>
            <a:r>
              <a:rPr lang="ja-JP" altLang="en-US" sz="2000" b="1" dirty="0"/>
              <a:t>について</a:t>
            </a:r>
            <a:endParaRPr kumimoji="1" lang="en-US" altLang="ja-JP" sz="2000" b="1" dirty="0"/>
          </a:p>
          <a:p>
            <a:pPr marL="0" indent="0">
              <a:buNone/>
            </a:pPr>
            <a:r>
              <a:rPr kumimoji="1" lang="ja-JP" altLang="en-US" sz="1600" b="1" dirty="0"/>
              <a:t>　 </a:t>
            </a:r>
            <a:r>
              <a:rPr lang="ja-JP" altLang="en-US" sz="1600" b="1" dirty="0"/>
              <a:t>・所蔵資料の利用を促進するための「出店」として構想。デジタル化された資料を</a:t>
            </a:r>
            <a:endParaRPr lang="en-US" altLang="ja-JP" sz="1600" b="1" dirty="0"/>
          </a:p>
          <a:p>
            <a:pPr marL="0" indent="0">
              <a:lnSpc>
                <a:spcPct val="110000"/>
              </a:lnSpc>
              <a:buNone/>
            </a:pPr>
            <a:r>
              <a:rPr lang="en-US" altLang="ja-JP" sz="1600" b="1" dirty="0"/>
              <a:t>     </a:t>
            </a:r>
            <a:r>
              <a:rPr lang="ja-JP" altLang="en-US" sz="1600" b="1" dirty="0"/>
              <a:t>単体で閲覧すると見えづらい「資料群としての特徴」を紹介</a:t>
            </a:r>
            <a:endParaRPr lang="en-US" altLang="ja-JP" sz="1600" b="1" dirty="0"/>
          </a:p>
          <a:p>
            <a:pPr marL="0" indent="0">
              <a:lnSpc>
                <a:spcPct val="50000"/>
              </a:lnSpc>
              <a:buNone/>
            </a:pPr>
            <a:r>
              <a:rPr lang="ja-JP" altLang="en-US" sz="1600" b="1" dirty="0"/>
              <a:t>   　（今回の場合は、山陰地域に関連する展示・催事を多数所蔵することなど）</a:t>
            </a:r>
            <a:endParaRPr lang="en-US" altLang="ja-JP" sz="1600" b="1" dirty="0"/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1600" b="1" dirty="0"/>
              <a:t>　・資料について「書誌情報にはないが、調査の結果として推定等できた情報」は盛り込む</a:t>
            </a:r>
            <a:endParaRPr lang="en-US" altLang="ja-JP" sz="1600" b="1" dirty="0"/>
          </a:p>
          <a:p>
            <a:pPr marL="0" indent="0">
              <a:lnSpc>
                <a:spcPct val="50000"/>
              </a:lnSpc>
              <a:buNone/>
            </a:pPr>
            <a:r>
              <a:rPr lang="ja-JP" altLang="en-US" sz="1600" b="1" dirty="0"/>
              <a:t>　　→例：展覧会の開催年（記載内容を基に調査）、桑原の出陳記録（資料選定時に確認）</a:t>
            </a:r>
          </a:p>
          <a:p>
            <a:pPr marL="0" indent="0">
              <a:buNone/>
            </a:pPr>
            <a:endParaRPr kumimoji="1" lang="en-US" altLang="ja-JP" sz="3600" b="1" dirty="0"/>
          </a:p>
          <a:p>
            <a:pPr marL="0" indent="0">
              <a:buNone/>
            </a:pPr>
            <a:endParaRPr kumimoji="1" lang="en-US" altLang="ja-JP" sz="2600" b="1" dirty="0"/>
          </a:p>
          <a:p>
            <a:pPr marL="0" indent="0">
              <a:buNone/>
            </a:pPr>
            <a:endParaRPr kumimoji="1" lang="ja-JP" altLang="en-US" sz="2300" b="1" dirty="0"/>
          </a:p>
          <a:p>
            <a:pPr marL="0" indent="0">
              <a:buNone/>
            </a:pPr>
            <a:endParaRPr kumimoji="1" lang="en-US" altLang="ja-JP" sz="2300" b="1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3DD494D-E56A-AA79-ADAA-C4B4A8F6BC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67"/>
          <a:stretch/>
        </p:blipFill>
        <p:spPr>
          <a:xfrm>
            <a:off x="1745555" y="3901058"/>
            <a:ext cx="5652890" cy="2591816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98466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970F60-45F3-1AFC-3CBC-97C3F88EC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b="1" dirty="0"/>
              <a:t>2-4 </a:t>
            </a:r>
            <a:r>
              <a:rPr kumimoji="1" lang="ja-JP" altLang="en-US" b="1" dirty="0"/>
              <a:t>小括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A94EDAF-F71E-6EBA-1D3F-CB93F4F28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4851"/>
            <a:ext cx="7886700" cy="500802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kumimoji="1" lang="ja-JP" altLang="en-US" sz="2000" b="1" dirty="0"/>
              <a:t>■資料のデジタル化・利用促進について</a:t>
            </a:r>
            <a:endParaRPr lang="en-US" altLang="ja-JP" sz="2000" b="1" dirty="0"/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1600" b="1" dirty="0"/>
              <a:t>　・利用者のニーズに応じて資料をデジタル化・公開する（過去の利用実績などを</a:t>
            </a:r>
            <a:endParaRPr lang="en-US" altLang="ja-JP" sz="1600" b="1" dirty="0"/>
          </a:p>
          <a:p>
            <a:pPr marL="0" indent="0">
              <a:lnSpc>
                <a:spcPct val="60000"/>
              </a:lnSpc>
              <a:buNone/>
            </a:pPr>
            <a:r>
              <a:rPr lang="ja-JP" altLang="en-US" sz="1600" b="1" dirty="0"/>
              <a:t>　　もとに今後のニーズを予測する）　</a:t>
            </a:r>
            <a:endParaRPr lang="en-US" altLang="ja-JP" sz="1600" b="1" dirty="0"/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1600" b="1" dirty="0"/>
              <a:t>　・比較的新しい地域資料（</a:t>
            </a:r>
            <a:r>
              <a:rPr lang="en-US" altLang="ja-JP" sz="1600" b="1" dirty="0"/>
              <a:t>100</a:t>
            </a:r>
            <a:r>
              <a:rPr lang="ja-JP" altLang="en-US" sz="1600" b="1" dirty="0"/>
              <a:t>～</a:t>
            </a:r>
            <a:r>
              <a:rPr lang="en-US" altLang="ja-JP" sz="1600" b="1" dirty="0"/>
              <a:t>50</a:t>
            </a:r>
            <a:r>
              <a:rPr lang="ja-JP" altLang="en-US" sz="1600" b="1" dirty="0"/>
              <a:t>年前の灰色文献など）は今後ニーズが増えそう</a:t>
            </a:r>
            <a:endParaRPr lang="en-US" altLang="ja-JP" sz="1600" b="1" dirty="0"/>
          </a:p>
          <a:p>
            <a:pPr marL="0" indent="0">
              <a:lnSpc>
                <a:spcPct val="120000"/>
              </a:lnSpc>
              <a:buNone/>
            </a:pPr>
            <a:r>
              <a:rPr kumimoji="1" lang="ja-JP" altLang="en-US" sz="1600" b="1" dirty="0"/>
              <a:t>　・まずは、「図書館職員が扱いやすい資料（物理的＆内容的）」から始めてみる</a:t>
            </a:r>
          </a:p>
          <a:p>
            <a:pPr marL="0" indent="0">
              <a:lnSpc>
                <a:spcPct val="60000"/>
              </a:lnSpc>
              <a:buNone/>
            </a:pPr>
            <a:r>
              <a:rPr kumimoji="1" lang="ja-JP" altLang="en-US" sz="1600" b="1" dirty="0"/>
              <a:t>　　（近世の古文書よりも近代の活字資料）</a:t>
            </a:r>
            <a:endParaRPr kumimoji="1" lang="en-US" altLang="ja-JP" sz="1600" b="1" dirty="0"/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1600" b="1" dirty="0"/>
              <a:t>　・他サービスとの連携は今後ますます重要</a:t>
            </a:r>
            <a:endParaRPr lang="en-US" altLang="ja-JP" sz="1600" b="1" dirty="0"/>
          </a:p>
          <a:p>
            <a:pPr marL="0" indent="0">
              <a:lnSpc>
                <a:spcPct val="120000"/>
              </a:lnSpc>
              <a:buNone/>
            </a:pPr>
            <a:r>
              <a:rPr kumimoji="1" lang="ja-JP" altLang="en-US" sz="1600" b="1" dirty="0"/>
              <a:t>　・デジタルで見えづらくなる「資料群の特徴」などもデジタル展示で発信する</a:t>
            </a:r>
          </a:p>
          <a:p>
            <a:pPr marL="0" indent="0">
              <a:lnSpc>
                <a:spcPct val="60000"/>
              </a:lnSpc>
              <a:buNone/>
            </a:pPr>
            <a:r>
              <a:rPr kumimoji="1" lang="ja-JP" altLang="en-US" sz="1600" b="1" dirty="0"/>
              <a:t>　 （デジタル化を計画する段階で、資料の特徴、魅力を伝える発信方法も検討する）</a:t>
            </a:r>
            <a:endParaRPr kumimoji="1" lang="en-US" altLang="ja-JP" sz="1600" b="1" dirty="0"/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000" b="1" dirty="0"/>
              <a:t>■今後の検討課題</a:t>
            </a:r>
            <a:endParaRPr lang="en-US" altLang="ja-JP" sz="2000" b="1" dirty="0"/>
          </a:p>
          <a:p>
            <a:pPr marL="0" indent="0">
              <a:buNone/>
            </a:pPr>
            <a:r>
              <a:rPr kumimoji="1" lang="ja-JP" altLang="en-US" sz="1600" b="1" dirty="0"/>
              <a:t>　・デジタル公開することで「自由に使える」半面、</a:t>
            </a:r>
            <a:r>
              <a:rPr lang="ja-JP" altLang="en-US" sz="1600" b="1" dirty="0"/>
              <a:t>利用の状況を把握しづらい</a:t>
            </a:r>
            <a:endParaRPr lang="en-US" altLang="ja-JP" sz="1600" b="1" dirty="0"/>
          </a:p>
          <a:p>
            <a:pPr marL="0" indent="0">
              <a:buNone/>
            </a:pPr>
            <a:r>
              <a:rPr lang="ja-JP" altLang="en-US" sz="1600" b="1" dirty="0"/>
              <a:t>　・公開した資料は、今後どのように使われていくのか（「生成的人工知能」などの登場）？</a:t>
            </a:r>
            <a:endParaRPr lang="en-US" altLang="ja-JP" sz="1600" b="1" dirty="0"/>
          </a:p>
          <a:p>
            <a:pPr marL="0" indent="0">
              <a:buNone/>
            </a:pPr>
            <a:r>
              <a:rPr kumimoji="1" lang="ja-JP" altLang="en-US" sz="1600" b="1" dirty="0"/>
              <a:t>　・「資料へのアクセス数」以外の評価軸</a:t>
            </a:r>
            <a:r>
              <a:rPr lang="ja-JP" altLang="en-US" sz="1600" b="1" dirty="0"/>
              <a:t>としては、何が考えられるか？</a:t>
            </a:r>
            <a:endParaRPr kumimoji="1" lang="en-US" altLang="ja-JP" sz="1600" b="1" dirty="0"/>
          </a:p>
          <a:p>
            <a:pPr marL="0" indent="0">
              <a:buNone/>
            </a:pPr>
            <a:endParaRPr kumimoji="1" lang="en-US" altLang="ja-JP" sz="1600" b="1" dirty="0"/>
          </a:p>
          <a:p>
            <a:pPr marL="0" indent="0">
              <a:buNone/>
            </a:pPr>
            <a:endParaRPr kumimoji="1" lang="ja-JP" altLang="en-US" sz="2000" b="1" dirty="0"/>
          </a:p>
          <a:p>
            <a:pPr marL="0" indent="0">
              <a:buNone/>
            </a:pPr>
            <a:endParaRPr kumimoji="1" lang="en-US" altLang="ja-JP" sz="2300" b="1" dirty="0"/>
          </a:p>
        </p:txBody>
      </p:sp>
    </p:spTree>
    <p:extLst>
      <p:ext uri="{BB962C8B-B14F-4D97-AF65-F5344CB8AC3E}">
        <p14:creationId xmlns:p14="http://schemas.microsoft.com/office/powerpoint/2010/main" val="3052961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970F60-45F3-1AFC-3CBC-97C3F88EC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/>
              <a:t>本日の内容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A94EDAF-F71E-6EBA-1D3F-CB93F4F28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004" y="1602787"/>
            <a:ext cx="8539991" cy="4667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b="1" dirty="0"/>
              <a:t>1 </a:t>
            </a:r>
            <a:r>
              <a:rPr lang="zh-TW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島根大学附属図書館</a:t>
            </a:r>
            <a:r>
              <a:rPr lang="ja-JP" altLang="en-US" b="1" dirty="0"/>
              <a:t>「貴重資料」とその利用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　</a:t>
            </a:r>
            <a:r>
              <a:rPr lang="en-US" altLang="ja-JP" b="1" dirty="0"/>
              <a:t>1-1 </a:t>
            </a:r>
            <a:r>
              <a:rPr lang="ja-JP" altLang="en-US" b="1" dirty="0"/>
              <a:t>「貴重資料等」の利用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b="1" dirty="0"/>
              <a:t>　</a:t>
            </a:r>
            <a:r>
              <a:rPr lang="en-US" altLang="ja-JP" b="1" dirty="0"/>
              <a:t>1-2 </a:t>
            </a:r>
            <a:r>
              <a:rPr lang="ja-JP" altLang="en-US" b="1" dirty="0"/>
              <a:t>デジタルアーカイブ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　</a:t>
            </a:r>
            <a:r>
              <a:rPr lang="en-US" altLang="ja-JP" b="1" dirty="0"/>
              <a:t>1-3 </a:t>
            </a:r>
            <a:r>
              <a:rPr lang="ja-JP" altLang="en-US" b="1" dirty="0"/>
              <a:t>近年の動向</a:t>
            </a:r>
            <a:endParaRPr lang="en-US" altLang="ja-JP" b="1" dirty="0"/>
          </a:p>
          <a:p>
            <a:pPr marL="0" indent="0">
              <a:buNone/>
            </a:pPr>
            <a:r>
              <a:rPr kumimoji="1" lang="en-US" altLang="ja-JP" b="1" dirty="0"/>
              <a:t>2 </a:t>
            </a:r>
            <a:r>
              <a:rPr kumimoji="1" lang="ja-JP" altLang="en-US" b="1" dirty="0"/>
              <a:t>事例紹介（「桑原文庫」の電子化とデジタル展示）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b="1" dirty="0"/>
              <a:t>　</a:t>
            </a:r>
            <a:r>
              <a:rPr lang="en-US" altLang="ja-JP" b="1" dirty="0"/>
              <a:t>2-1 </a:t>
            </a:r>
            <a:r>
              <a:rPr lang="ja-JP" altLang="en-US" b="1" dirty="0"/>
              <a:t>経緯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　</a:t>
            </a:r>
            <a:r>
              <a:rPr lang="en-US" altLang="ja-JP" b="1" dirty="0"/>
              <a:t>2-2 </a:t>
            </a:r>
            <a:r>
              <a:rPr lang="ja-JP" altLang="en-US" b="1" dirty="0"/>
              <a:t>資料の電子化作業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　</a:t>
            </a:r>
            <a:r>
              <a:rPr lang="en-US" altLang="ja-JP" b="1" dirty="0"/>
              <a:t>2-3 </a:t>
            </a:r>
            <a:r>
              <a:rPr lang="ja-JP" altLang="en-US" b="1" dirty="0"/>
              <a:t>デジタル展示（ジャパンサーチ「ギャラリー」機能）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　</a:t>
            </a:r>
            <a:r>
              <a:rPr lang="en-US" altLang="ja-JP" b="1" dirty="0"/>
              <a:t>2-4 </a:t>
            </a:r>
            <a:r>
              <a:rPr lang="ja-JP" altLang="en-US" b="1" dirty="0"/>
              <a:t>小括</a:t>
            </a:r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153094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970F60-45F3-1AFC-3CBC-97C3F88EC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95" y="2766218"/>
            <a:ext cx="8246409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kumimoji="1" lang="en-US" altLang="ja-JP" b="1" dirty="0"/>
              <a:t>1 </a:t>
            </a:r>
            <a:r>
              <a:rPr kumimoji="1" lang="ja-JP" altLang="en-US" b="1" dirty="0"/>
              <a:t>島根大学附属図書館</a:t>
            </a:r>
            <a:br>
              <a:rPr kumimoji="1" lang="en-US" altLang="ja-JP" b="1" dirty="0"/>
            </a:br>
            <a:r>
              <a:rPr kumimoji="1" lang="ja-JP" altLang="en-US" b="1" dirty="0"/>
              <a:t>　　　「貴重資料」とその利用</a:t>
            </a:r>
          </a:p>
        </p:txBody>
      </p:sp>
    </p:spTree>
    <p:extLst>
      <p:ext uri="{BB962C8B-B14F-4D97-AF65-F5344CB8AC3E}">
        <p14:creationId xmlns:p14="http://schemas.microsoft.com/office/powerpoint/2010/main" val="863164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127AC4-8C31-41BF-8F49-AD4CF4DBB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b="1" dirty="0"/>
              <a:t>1-1</a:t>
            </a:r>
            <a:r>
              <a:rPr kumimoji="1" lang="ja-JP" altLang="en-US" sz="4000" b="1" dirty="0"/>
              <a:t>「貴重資料等」の利用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25EB414-A64F-EB6D-EAC0-97456C9C0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186" y="1691122"/>
            <a:ext cx="8585628" cy="4989077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kumimoji="1" lang="ja-JP" altLang="en-US" sz="6200" b="1" dirty="0"/>
              <a:t>■島根大学附属図書館「貴重資料等」</a:t>
            </a:r>
            <a:endParaRPr kumimoji="1" lang="en-US" altLang="ja-JP" sz="6200" b="1" dirty="0"/>
          </a:p>
          <a:p>
            <a:pPr marL="0" indent="0">
              <a:buNone/>
            </a:pPr>
            <a:r>
              <a:rPr lang="ja-JP" altLang="en-US" sz="4000" b="1" dirty="0"/>
              <a:t>　</a:t>
            </a:r>
            <a:r>
              <a:rPr lang="ja-JP" altLang="en-US" sz="4900" b="1" dirty="0"/>
              <a:t>　島根大学</a:t>
            </a:r>
            <a:r>
              <a:rPr lang="en-US" altLang="ja-JP" sz="4900" b="1" dirty="0"/>
              <a:t>OPAC</a:t>
            </a:r>
            <a:r>
              <a:rPr lang="ja-JP" altLang="en-US" sz="4900" b="1" dirty="0"/>
              <a:t>で、所在が「貴重資料室（第１または第２）」（本館）、「大森文庫室」</a:t>
            </a:r>
            <a:endParaRPr lang="en-US" altLang="ja-JP" sz="4900" b="1" dirty="0"/>
          </a:p>
          <a:p>
            <a:pPr marL="0" indent="0">
              <a:buNone/>
            </a:pPr>
            <a:r>
              <a:rPr lang="ja-JP" altLang="en-US" sz="4000" b="1" dirty="0"/>
              <a:t>　</a:t>
            </a:r>
            <a:r>
              <a:rPr lang="ja-JP" altLang="en-US" sz="4900" b="1" dirty="0"/>
              <a:t>　「西東文庫」（医学図書館）と表示される資料など</a:t>
            </a:r>
            <a:endParaRPr kumimoji="1" lang="en-US" altLang="ja-JP" sz="4900" b="1" dirty="0"/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6200" b="1" dirty="0"/>
              <a:t>■</a:t>
            </a:r>
            <a:r>
              <a:rPr kumimoji="1" lang="ja-JP" altLang="en-US" sz="6200" b="1" dirty="0"/>
              <a:t>利用種別</a:t>
            </a:r>
            <a:endParaRPr kumimoji="1" lang="en-US" altLang="ja-JP" sz="6200" b="1" dirty="0"/>
          </a:p>
          <a:p>
            <a:pPr marL="0" indent="0">
              <a:buNone/>
            </a:pPr>
            <a:r>
              <a:rPr lang="ja-JP" altLang="en-US" sz="4900" b="1" dirty="0"/>
              <a:t>　　◆閲覧　　 利用者が来館して資料を閲覧</a:t>
            </a:r>
            <a:endParaRPr lang="en-US" altLang="ja-JP" sz="4900" b="1" dirty="0"/>
          </a:p>
          <a:p>
            <a:pPr marL="0" indent="0">
              <a:buNone/>
            </a:pPr>
            <a:r>
              <a:rPr lang="ja-JP" altLang="en-US" sz="4900" b="1" dirty="0"/>
              <a:t>　　◆</a:t>
            </a:r>
            <a:r>
              <a:rPr kumimoji="1" lang="ja-JP" altLang="en-US" sz="4900" b="1" dirty="0"/>
              <a:t>複製　　 資料の複製。「利用者が来館して複製」または「利用者に画像データ提供（非来館）」</a:t>
            </a:r>
            <a:endParaRPr lang="en-US" altLang="ja-JP" sz="4900" b="1" dirty="0"/>
          </a:p>
          <a:p>
            <a:pPr marL="0" indent="0">
              <a:buNone/>
            </a:pPr>
            <a:r>
              <a:rPr kumimoji="1" lang="ja-JP" altLang="en-US" sz="4900" b="1" dirty="0"/>
              <a:t>　　◆掲載等　資料の復刻・翻刻、出版物等・</a:t>
            </a:r>
            <a:r>
              <a:rPr kumimoji="1" lang="en-US" altLang="ja-JP" sz="4900" b="1" dirty="0"/>
              <a:t>web</a:t>
            </a:r>
            <a:r>
              <a:rPr kumimoji="1" lang="ja-JP" altLang="en-US" sz="4900" b="1" dirty="0"/>
              <a:t>ページへの掲載、放映</a:t>
            </a:r>
          </a:p>
          <a:p>
            <a:pPr marL="0" indent="0">
              <a:buNone/>
            </a:pPr>
            <a:r>
              <a:rPr kumimoji="1" lang="ja-JP" altLang="en-US" sz="4900" b="1" dirty="0"/>
              <a:t>　　◆貸出</a:t>
            </a:r>
            <a:r>
              <a:rPr lang="ja-JP" altLang="en-US" sz="4900" b="1" dirty="0"/>
              <a:t>　　 </a:t>
            </a:r>
            <a:r>
              <a:rPr kumimoji="1" lang="ja-JP" altLang="en-US" sz="4900" b="1" dirty="0"/>
              <a:t>博物館等の展示施設への貸出</a:t>
            </a:r>
            <a:endParaRPr kumimoji="1" lang="en-US" altLang="ja-JP" sz="4900" b="1" dirty="0"/>
          </a:p>
          <a:p>
            <a:pPr marL="0" indent="0">
              <a:buNone/>
            </a:pPr>
            <a:r>
              <a:rPr lang="ja-JP" altLang="en-US" sz="6200" b="1" dirty="0"/>
              <a:t>■利用までの流れ（概要）</a:t>
            </a:r>
            <a:endParaRPr lang="en-US" altLang="ja-JP" sz="6200" b="1" dirty="0"/>
          </a:p>
          <a:p>
            <a:pPr marL="0" indent="0">
              <a:buNone/>
            </a:pPr>
            <a:r>
              <a:rPr lang="ja-JP" altLang="en-US" sz="4900" b="1" dirty="0"/>
              <a:t>　 </a:t>
            </a:r>
            <a:r>
              <a:rPr lang="en-US" altLang="ja-JP" sz="4900" b="1" dirty="0"/>
              <a:t>1.</a:t>
            </a:r>
            <a:r>
              <a:rPr lang="ja-JP" altLang="en-US" sz="4900" b="1" dirty="0"/>
              <a:t>利用者：許可願の提出　２</a:t>
            </a:r>
            <a:r>
              <a:rPr lang="en-US" altLang="ja-JP" sz="4900" b="1" dirty="0"/>
              <a:t>.</a:t>
            </a:r>
            <a:r>
              <a:rPr lang="ja-JP" altLang="en-US" sz="4900" b="1" dirty="0"/>
              <a:t>担当：許可書発行手続き　３</a:t>
            </a:r>
            <a:r>
              <a:rPr lang="en-US" altLang="ja-JP" sz="4900" b="1" dirty="0"/>
              <a:t>.</a:t>
            </a:r>
            <a:r>
              <a:rPr lang="ja-JP" altLang="en-US" sz="4900" b="1" dirty="0"/>
              <a:t>担当：利用者に許可書交付</a:t>
            </a:r>
            <a:endParaRPr lang="en-US" altLang="ja-JP" sz="4900" b="1" dirty="0"/>
          </a:p>
          <a:p>
            <a:pPr marL="0" indent="0">
              <a:buNone/>
            </a:pPr>
            <a:r>
              <a:rPr lang="ja-JP" altLang="en-US" sz="4900" b="1" dirty="0"/>
              <a:t>　 ４</a:t>
            </a:r>
            <a:r>
              <a:rPr lang="en-US" altLang="ja-JP" sz="4900" b="1" dirty="0"/>
              <a:t>.</a:t>
            </a:r>
            <a:r>
              <a:rPr lang="ja-JP" altLang="en-US" sz="4900" b="1" dirty="0"/>
              <a:t>利用者にサービス提供（閲覧・複製の対応、画像データ提供、貸出等）</a:t>
            </a:r>
            <a:endParaRPr lang="en-US" altLang="ja-JP" sz="4900" b="1" dirty="0"/>
          </a:p>
          <a:p>
            <a:pPr marL="0" indent="0">
              <a:lnSpc>
                <a:spcPct val="30000"/>
              </a:lnSpc>
              <a:buNone/>
            </a:pPr>
            <a:endParaRPr lang="en-US" altLang="ja-JP" sz="2500" dirty="0"/>
          </a:p>
          <a:p>
            <a:pPr marL="0" indent="0">
              <a:buNone/>
            </a:pPr>
            <a:r>
              <a:rPr lang="ja-JP" altLang="en-US" sz="4900" b="1" dirty="0"/>
              <a:t>➡例：「企画展示に資料を借りて、資料の画像を企画展のポスターに掲載する」場合の手続き</a:t>
            </a:r>
            <a:endParaRPr lang="en-US" altLang="ja-JP" sz="4900" b="1" dirty="0"/>
          </a:p>
          <a:p>
            <a:pPr marL="0" indent="0">
              <a:buNone/>
            </a:pPr>
            <a:r>
              <a:rPr lang="ja-JP" altLang="en-US" sz="4900" b="1" dirty="0"/>
              <a:t>　　利用者は「複製許可願」「復刻・翻刻及び掲載等許可願」「貸出許可願」の三点を提出</a:t>
            </a:r>
            <a:endParaRPr lang="en-US" altLang="ja-JP" sz="4900" b="1" dirty="0"/>
          </a:p>
          <a:p>
            <a:pPr marL="0" indent="0">
              <a:buNone/>
            </a:pPr>
            <a:r>
              <a:rPr lang="ja-JP" altLang="en-US" sz="4900" b="1" dirty="0"/>
              <a:t>➡詳細は、下記ページを参照</a:t>
            </a:r>
            <a:endParaRPr lang="en-US" altLang="ja-JP" sz="4900" b="1" dirty="0"/>
          </a:p>
          <a:p>
            <a:pPr marL="0" indent="0">
              <a:buNone/>
            </a:pPr>
            <a:r>
              <a:rPr lang="ja-JP" altLang="en-US" sz="4900" b="1" dirty="0"/>
              <a:t>　　貴重資料の利用（</a:t>
            </a:r>
            <a:r>
              <a:rPr lang="en-US" altLang="ja-JP" sz="4300" b="1" dirty="0"/>
              <a:t>https://www.lib.shimane-u.ac.jp/menu/usage_guide/kicho_riyo.html</a:t>
            </a:r>
            <a:r>
              <a:rPr lang="ja-JP" altLang="en-US" sz="4900" b="1" dirty="0"/>
              <a:t>）</a:t>
            </a:r>
            <a:endParaRPr lang="en-US" altLang="ja-JP" sz="4900" b="1" dirty="0"/>
          </a:p>
        </p:txBody>
      </p:sp>
    </p:spTree>
    <p:extLst>
      <p:ext uri="{BB962C8B-B14F-4D97-AF65-F5344CB8AC3E}">
        <p14:creationId xmlns:p14="http://schemas.microsoft.com/office/powerpoint/2010/main" val="538759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127AC4-8C31-41BF-8F49-AD4CF4DBB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b="1" dirty="0"/>
              <a:t>1-2 </a:t>
            </a:r>
            <a:r>
              <a:rPr kumimoji="1" lang="ja-JP" altLang="en-US" sz="4000" b="1" dirty="0"/>
              <a:t>デジタルアーカイブ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25EB414-A64F-EB6D-EAC0-97456C9C0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434" y="1690891"/>
            <a:ext cx="8585628" cy="480175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kumimoji="1" lang="ja-JP" altLang="en-US" sz="2000" b="1" dirty="0"/>
              <a:t>■島根大学附属図書館「デジタルアーカイブ」</a:t>
            </a:r>
            <a:endParaRPr lang="en-US" altLang="ja-JP" sz="2000" b="1" dirty="0"/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1600" dirty="0"/>
              <a:t>　</a:t>
            </a:r>
            <a:r>
              <a:rPr lang="ja-JP" altLang="en-US" sz="1600" b="1" dirty="0"/>
              <a:t>貴重資料の一部は、図書館ホームページ「貴重資料デジタルアーカイブ」で公開</a:t>
            </a:r>
            <a:endParaRPr lang="en-US" altLang="ja-JP" sz="1600" b="1" dirty="0"/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1600" b="1" dirty="0"/>
              <a:t>　（</a:t>
            </a:r>
            <a:r>
              <a:rPr lang="en-US" altLang="ja-JP" sz="1600" b="1" dirty="0"/>
              <a:t>https://da.lib.shimane-u.ac.jp/content/ja</a:t>
            </a:r>
            <a:r>
              <a:rPr lang="ja-JP" altLang="en-US" sz="1600" b="1" dirty="0"/>
              <a:t>）</a:t>
            </a:r>
            <a:endParaRPr lang="en-US" altLang="ja-JP" sz="1600" b="1" dirty="0"/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1600" b="1" dirty="0"/>
              <a:t>　</a:t>
            </a:r>
            <a:r>
              <a:rPr lang="en-US" altLang="ja-JP" sz="1600" b="1" dirty="0"/>
              <a:t>2023</a:t>
            </a:r>
            <a:r>
              <a:rPr lang="ja-JP" altLang="en-US" sz="1600" b="1" dirty="0"/>
              <a:t>年</a:t>
            </a:r>
            <a:r>
              <a:rPr lang="en-US" altLang="ja-JP" sz="1600" b="1" dirty="0"/>
              <a:t>6</a:t>
            </a:r>
            <a:r>
              <a:rPr lang="ja-JP" altLang="en-US" sz="1600" b="1" dirty="0"/>
              <a:t>月にジャパンサーチとの連携を開始</a:t>
            </a:r>
            <a:r>
              <a:rPr lang="en-US" altLang="ja-JP" sz="1600" b="1" dirty="0"/>
              <a:t>…</a:t>
            </a:r>
            <a:r>
              <a:rPr lang="ja-JP" altLang="en-US" sz="1600" b="1" dirty="0"/>
              <a:t>ジャパンサーチから検索可能に</a:t>
            </a:r>
            <a:endParaRPr lang="en-US" altLang="ja-JP" sz="1600" b="1" dirty="0"/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2000" b="1" dirty="0"/>
              <a:t>■収録内容</a:t>
            </a:r>
            <a:endParaRPr lang="en-US" altLang="ja-JP" sz="2000" b="1" dirty="0"/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1600" dirty="0"/>
              <a:t>　</a:t>
            </a:r>
            <a:r>
              <a:rPr lang="ja-JP" altLang="en-US" sz="1600" b="1" dirty="0"/>
              <a:t>本学及び</a:t>
            </a:r>
            <a:r>
              <a:rPr lang="ja-JP" altLang="en-US" sz="1600" b="1" u="sng" dirty="0"/>
              <a:t>山陰地域の博物館，図書館等の機関や個人が所蔵する</a:t>
            </a:r>
            <a:r>
              <a:rPr lang="ja-JP" altLang="en-US" sz="1600" b="1" dirty="0"/>
              <a:t>古文書・古典籍・古地図等の</a:t>
            </a:r>
            <a:endParaRPr lang="en-US" altLang="ja-JP" sz="1600" b="1" dirty="0"/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1600" b="1" dirty="0"/>
              <a:t>　学術研究の素材となる資料　（本学以外の資料を含むことが特徴の一つ）</a:t>
            </a:r>
            <a:endParaRPr lang="en-US" altLang="ja-JP" sz="1600" b="1" dirty="0"/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2000" b="1" dirty="0"/>
              <a:t>■利用条件</a:t>
            </a:r>
            <a:endParaRPr lang="en-US" altLang="ja-JP" sz="2000" b="1" dirty="0"/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1600" dirty="0"/>
              <a:t>　</a:t>
            </a:r>
            <a:r>
              <a:rPr lang="ja-JP" altLang="en-US" sz="1600" b="1" dirty="0"/>
              <a:t>当館所蔵「公開コンテンツ」は、利用（閲覧・複製・掲載等）にあたって手続き不要</a:t>
            </a:r>
            <a:endParaRPr lang="en-US" altLang="ja-JP" sz="1600" b="1" dirty="0"/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1600" dirty="0"/>
              <a:t>　</a:t>
            </a:r>
            <a:endParaRPr kumimoji="1" lang="en-US" altLang="ja-JP" sz="2400" dirty="0"/>
          </a:p>
          <a:p>
            <a:pPr marL="0" indent="0">
              <a:lnSpc>
                <a:spcPct val="100000"/>
              </a:lnSpc>
              <a:buNone/>
            </a:pPr>
            <a:endParaRPr kumimoji="1" lang="en-US" altLang="ja-JP" sz="24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A8D39C1-0EF5-3679-22B0-CF239E281FDE}"/>
              </a:ext>
            </a:extLst>
          </p:cNvPr>
          <p:cNvSpPr txBox="1"/>
          <p:nvPr/>
        </p:nvSpPr>
        <p:spPr>
          <a:xfrm>
            <a:off x="415495" y="6184664"/>
            <a:ext cx="4234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デジタルアーカイブで利用条件を示すアイコンの例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F0014930-3378-8386-B300-92373009A2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683" y="5189116"/>
            <a:ext cx="8429131" cy="995548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08854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77F7EB-3423-D00C-72E7-6C5832864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99859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/>
              <a:t>1-3 </a:t>
            </a:r>
            <a:r>
              <a:rPr lang="ja-JP" altLang="en-US" sz="4000" b="1" dirty="0"/>
              <a:t>近年の動向</a:t>
            </a:r>
            <a:endParaRPr kumimoji="1" lang="ja-JP" altLang="en-US" sz="4000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FD20F3-0951-7462-4CE9-6851361E7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409" y="1503014"/>
            <a:ext cx="8339181" cy="5247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000" b="1" dirty="0"/>
              <a:t>■「貴重資料等」の利用</a:t>
            </a:r>
            <a:r>
              <a:rPr lang="ja-JP" altLang="en-US" sz="2000" b="1" dirty="0"/>
              <a:t>状況</a:t>
            </a:r>
            <a:endParaRPr kumimoji="1" lang="en-US" altLang="ja-JP" sz="2000" b="1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pPr marL="0" indent="0">
              <a:lnSpc>
                <a:spcPct val="0"/>
              </a:lnSpc>
              <a:buNone/>
            </a:pPr>
            <a:endParaRPr lang="en-US" altLang="ja-JP" sz="2000" b="1" dirty="0"/>
          </a:p>
          <a:p>
            <a:pPr marL="0" indent="0">
              <a:lnSpc>
                <a:spcPct val="30000"/>
              </a:lnSpc>
              <a:buNone/>
            </a:pPr>
            <a:endParaRPr lang="en-US" altLang="ja-JP" sz="2000" b="1" dirty="0"/>
          </a:p>
          <a:p>
            <a:pPr marL="0" indent="0">
              <a:lnSpc>
                <a:spcPct val="120000"/>
              </a:lnSpc>
              <a:buNone/>
            </a:pPr>
            <a:r>
              <a:rPr kumimoji="1" lang="ja-JP" altLang="en-US" sz="2000" b="1" dirty="0"/>
              <a:t>■デジタルアーカイブ</a:t>
            </a:r>
            <a:r>
              <a:rPr lang="ja-JP" altLang="en-US" sz="2000" b="1" dirty="0"/>
              <a:t>の利用状況</a:t>
            </a:r>
            <a:endParaRPr lang="en-US" altLang="ja-JP" sz="2000" b="1" dirty="0"/>
          </a:p>
          <a:p>
            <a:pPr marL="0" indent="0">
              <a:lnSpc>
                <a:spcPct val="50000"/>
              </a:lnSpc>
              <a:buNone/>
            </a:pPr>
            <a:r>
              <a:rPr kumimoji="1" lang="ja-JP" altLang="en-US" sz="1600" b="1" dirty="0"/>
              <a:t>　　　　　　　　　　　　　　　　　　　　　　　　　　　　　　 →</a:t>
            </a:r>
            <a:r>
              <a:rPr lang="ja-JP" altLang="en-US" sz="1600" b="1" dirty="0"/>
              <a:t>掲載</a:t>
            </a:r>
            <a:r>
              <a:rPr kumimoji="1" lang="ja-JP" altLang="en-US" sz="1600" b="1" dirty="0"/>
              <a:t>資料数</a:t>
            </a:r>
            <a:r>
              <a:rPr lang="ja-JP" altLang="en-US" sz="1600" b="1" dirty="0"/>
              <a:t>は</a:t>
            </a:r>
            <a:r>
              <a:rPr kumimoji="1" lang="ja-JP" altLang="en-US" sz="1600" b="1" dirty="0"/>
              <a:t>「学外資料」を含めて増加</a:t>
            </a:r>
            <a:endParaRPr kumimoji="1" lang="en-US" altLang="ja-JP" sz="1600" b="1" dirty="0"/>
          </a:p>
          <a:p>
            <a:pPr marL="0" indent="0">
              <a:lnSpc>
                <a:spcPct val="50000"/>
              </a:lnSpc>
              <a:buNone/>
            </a:pPr>
            <a:r>
              <a:rPr lang="ja-JP" altLang="en-US" sz="1600" b="1" dirty="0"/>
              <a:t>　　　　　　　　　　　　　　　　　　　　　　　　　　　　　　 →</a:t>
            </a:r>
            <a:r>
              <a:rPr lang="en-US" altLang="ja-JP" sz="1600" b="1" dirty="0"/>
              <a:t>2021</a:t>
            </a:r>
            <a:r>
              <a:rPr lang="ja-JP" altLang="en-US" sz="1600" b="1" dirty="0"/>
              <a:t>年度にアクセス数が増加</a:t>
            </a:r>
            <a:endParaRPr lang="en-US" altLang="ja-JP" sz="1600" b="1" dirty="0"/>
          </a:p>
          <a:p>
            <a:pPr marL="0" indent="0">
              <a:lnSpc>
                <a:spcPct val="10000"/>
              </a:lnSpc>
              <a:buNone/>
            </a:pPr>
            <a:endParaRPr kumimoji="1" lang="en-US" altLang="ja-JP" sz="1600" b="1" dirty="0"/>
          </a:p>
          <a:p>
            <a:pPr marL="0" indent="0">
              <a:lnSpc>
                <a:spcPct val="50000"/>
              </a:lnSpc>
              <a:buNone/>
            </a:pPr>
            <a:r>
              <a:rPr lang="ja-JP" altLang="en-US" sz="1600" b="1" dirty="0"/>
              <a:t>　　　　　　　　　　　　　　　　　　　　　　　　　　　　　　 </a:t>
            </a:r>
            <a:endParaRPr lang="en-US" altLang="ja-JP" sz="1600" b="1" dirty="0"/>
          </a:p>
          <a:p>
            <a:pPr marL="0" indent="0">
              <a:lnSpc>
                <a:spcPct val="50000"/>
              </a:lnSpc>
              <a:buNone/>
            </a:pPr>
            <a:r>
              <a:rPr lang="ja-JP" altLang="en-US" sz="1600" b="1" dirty="0"/>
              <a:t>　　　　　　　　　　　　　　　　　　　　　　　　　　　　　　　→「貴重資料等」として利用対応を進めるうち　　　　　　　　　　　　　　　　</a:t>
            </a:r>
            <a:endParaRPr lang="en-US" altLang="ja-JP" sz="1600" b="1" dirty="0"/>
          </a:p>
          <a:p>
            <a:pPr marL="0" indent="0">
              <a:lnSpc>
                <a:spcPct val="50000"/>
              </a:lnSpc>
              <a:buNone/>
            </a:pPr>
            <a:r>
              <a:rPr lang="ja-JP" altLang="en-US" sz="1600" b="1" dirty="0"/>
              <a:t>　　　　　　　　　　　　　　　　　　　　　　　　　　　　　　　　 「デジタルアーカイブから利用できる」ことを</a:t>
            </a:r>
            <a:endParaRPr lang="en-US" altLang="ja-JP" sz="1600" b="1" dirty="0"/>
          </a:p>
          <a:p>
            <a:pPr marL="0" indent="0">
              <a:lnSpc>
                <a:spcPct val="50000"/>
              </a:lnSpc>
              <a:buNone/>
            </a:pPr>
            <a:r>
              <a:rPr lang="ja-JP" altLang="en-US" sz="1600" b="1" dirty="0"/>
              <a:t>　　　　　　　　　　　　　　　　　　　　　　　　　　　　　　　　案内して完了する事例が増えた　　　　　　　　　　　　　　　　　　　　</a:t>
            </a:r>
            <a:endParaRPr lang="en-US" altLang="ja-JP" sz="1600" b="1" dirty="0"/>
          </a:p>
          <a:p>
            <a:pPr marL="0" indent="0">
              <a:lnSpc>
                <a:spcPct val="50000"/>
              </a:lnSpc>
              <a:buNone/>
            </a:pPr>
            <a:r>
              <a:rPr kumimoji="1" lang="ja-JP" altLang="en-US" sz="1600" b="1" dirty="0"/>
              <a:t>　　　　　　　　　　　　　　　　　　　　　　　　　　　　　　　　</a:t>
            </a:r>
          </a:p>
          <a:p>
            <a:pPr marL="0" indent="0">
              <a:lnSpc>
                <a:spcPct val="120000"/>
              </a:lnSpc>
              <a:buNone/>
            </a:pPr>
            <a:endParaRPr kumimoji="1" lang="en-US" altLang="ja-JP" sz="3600" b="1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A053A71-7E0B-7FFE-9166-5FB9CBB9EB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302" y="4282691"/>
            <a:ext cx="3643683" cy="234956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6A353E5-9CCA-714B-F827-15864AE5D245}"/>
              </a:ext>
            </a:extLst>
          </p:cNvPr>
          <p:cNvSpPr txBox="1"/>
          <p:nvPr/>
        </p:nvSpPr>
        <p:spPr>
          <a:xfrm>
            <a:off x="4360985" y="6383698"/>
            <a:ext cx="2794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『</a:t>
            </a:r>
            <a:r>
              <a:rPr kumimoji="1" lang="ja-JP" altLang="en-US" sz="1400" dirty="0"/>
              <a:t>島根大学附属図書館年報</a:t>
            </a:r>
            <a:r>
              <a:rPr kumimoji="1" lang="en-US" altLang="ja-JP" sz="1400" dirty="0"/>
              <a:t>2022』</a:t>
            </a:r>
            <a:endParaRPr kumimoji="1" lang="ja-JP" altLang="en-US" sz="1400" dirty="0"/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0A5C28C4-E547-BCBB-C2C1-E82DDD206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13361"/>
              </p:ext>
            </p:extLst>
          </p:nvPr>
        </p:nvGraphicFramePr>
        <p:xfrm>
          <a:off x="717302" y="1897629"/>
          <a:ext cx="6788817" cy="1828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46851">
                  <a:extLst>
                    <a:ext uri="{9D8B030D-6E8A-4147-A177-3AD203B41FA5}">
                      <a16:colId xmlns:a16="http://schemas.microsoft.com/office/drawing/2014/main" val="30483746"/>
                    </a:ext>
                  </a:extLst>
                </a:gridCol>
                <a:gridCol w="973661">
                  <a:extLst>
                    <a:ext uri="{9D8B030D-6E8A-4147-A177-3AD203B41FA5}">
                      <a16:colId xmlns:a16="http://schemas.microsoft.com/office/drawing/2014/main" val="1366792026"/>
                    </a:ext>
                  </a:extLst>
                </a:gridCol>
                <a:gridCol w="973661">
                  <a:extLst>
                    <a:ext uri="{9D8B030D-6E8A-4147-A177-3AD203B41FA5}">
                      <a16:colId xmlns:a16="http://schemas.microsoft.com/office/drawing/2014/main" val="352961561"/>
                    </a:ext>
                  </a:extLst>
                </a:gridCol>
                <a:gridCol w="973661">
                  <a:extLst>
                    <a:ext uri="{9D8B030D-6E8A-4147-A177-3AD203B41FA5}">
                      <a16:colId xmlns:a16="http://schemas.microsoft.com/office/drawing/2014/main" val="1783870533"/>
                    </a:ext>
                  </a:extLst>
                </a:gridCol>
                <a:gridCol w="973661">
                  <a:extLst>
                    <a:ext uri="{9D8B030D-6E8A-4147-A177-3AD203B41FA5}">
                      <a16:colId xmlns:a16="http://schemas.microsoft.com/office/drawing/2014/main" val="2751441954"/>
                    </a:ext>
                  </a:extLst>
                </a:gridCol>
                <a:gridCol w="973661">
                  <a:extLst>
                    <a:ext uri="{9D8B030D-6E8A-4147-A177-3AD203B41FA5}">
                      <a16:colId xmlns:a16="http://schemas.microsoft.com/office/drawing/2014/main" val="2488185642"/>
                    </a:ext>
                  </a:extLst>
                </a:gridCol>
                <a:gridCol w="973661">
                  <a:extLst>
                    <a:ext uri="{9D8B030D-6E8A-4147-A177-3AD203B41FA5}">
                      <a16:colId xmlns:a16="http://schemas.microsoft.com/office/drawing/2014/main" val="106842120"/>
                    </a:ext>
                  </a:extLst>
                </a:gridCol>
              </a:tblGrid>
              <a:tr h="304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/>
                        <a:t>年度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/>
                        <a:t>2018</a:t>
                      </a:r>
                      <a:r>
                        <a:rPr kumimoji="1" lang="ja-JP" altLang="en-US" b="1" dirty="0"/>
                        <a:t>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/>
                        <a:t>2019</a:t>
                      </a:r>
                      <a:r>
                        <a:rPr kumimoji="1" lang="ja-JP" altLang="en-US" b="1" dirty="0"/>
                        <a:t>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/>
                        <a:t>2020</a:t>
                      </a:r>
                      <a:r>
                        <a:rPr kumimoji="1" lang="ja-JP" altLang="en-US" b="1" dirty="0"/>
                        <a:t>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/>
                        <a:t>2021</a:t>
                      </a:r>
                      <a:r>
                        <a:rPr kumimoji="1" lang="ja-JP" altLang="en-US" b="1" dirty="0"/>
                        <a:t>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/>
                        <a:t>2022</a:t>
                      </a:r>
                      <a:r>
                        <a:rPr kumimoji="1" lang="ja-JP" altLang="en-US" b="1" dirty="0"/>
                        <a:t>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/>
                        <a:t>2023</a:t>
                      </a:r>
                      <a:r>
                        <a:rPr kumimoji="1" lang="ja-JP" altLang="en-US" b="1" dirty="0"/>
                        <a:t>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112003"/>
                  </a:ext>
                </a:extLst>
              </a:tr>
              <a:tr h="304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/>
                        <a:t>閲覧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/>
                        <a:t>17</a:t>
                      </a:r>
                      <a:r>
                        <a:rPr kumimoji="1" lang="ja-JP" altLang="en-US" b="1" dirty="0"/>
                        <a:t>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/>
                        <a:t>15</a:t>
                      </a:r>
                      <a:r>
                        <a:rPr kumimoji="1" lang="ja-JP" altLang="en-US" b="1" dirty="0"/>
                        <a:t>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/>
                        <a:t>14</a:t>
                      </a:r>
                      <a:r>
                        <a:rPr kumimoji="1" lang="ja-JP" altLang="en-US" b="1" dirty="0"/>
                        <a:t>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/>
                        <a:t>17</a:t>
                      </a:r>
                      <a:r>
                        <a:rPr kumimoji="1" lang="ja-JP" altLang="en-US" b="1" dirty="0"/>
                        <a:t>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/>
                        <a:t>18</a:t>
                      </a:r>
                      <a:r>
                        <a:rPr kumimoji="1" lang="ja-JP" altLang="en-US" b="1" dirty="0"/>
                        <a:t>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/>
                        <a:t>21</a:t>
                      </a:r>
                      <a:r>
                        <a:rPr kumimoji="1" lang="ja-JP" altLang="en-US" b="1" dirty="0"/>
                        <a:t>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5519111"/>
                  </a:ext>
                </a:extLst>
              </a:tr>
              <a:tr h="304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/>
                        <a:t>複製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/>
                        <a:t>13</a:t>
                      </a:r>
                      <a:r>
                        <a:rPr kumimoji="1" lang="ja-JP" altLang="en-US" b="1" dirty="0"/>
                        <a:t>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/>
                        <a:t>15</a:t>
                      </a:r>
                      <a:r>
                        <a:rPr kumimoji="1" lang="ja-JP" altLang="en-US" b="1" dirty="0"/>
                        <a:t>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/>
                        <a:t>12</a:t>
                      </a:r>
                      <a:r>
                        <a:rPr kumimoji="1" lang="ja-JP" altLang="en-US" b="1" dirty="0"/>
                        <a:t>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/>
                        <a:t>21</a:t>
                      </a:r>
                      <a:r>
                        <a:rPr kumimoji="1" lang="ja-JP" altLang="en-US" b="1" dirty="0"/>
                        <a:t>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/>
                        <a:t>12</a:t>
                      </a:r>
                      <a:r>
                        <a:rPr kumimoji="1" lang="ja-JP" altLang="en-US" b="1" dirty="0"/>
                        <a:t>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/>
                        <a:t>21</a:t>
                      </a:r>
                      <a:r>
                        <a:rPr kumimoji="1" lang="ja-JP" altLang="en-US" b="1" dirty="0"/>
                        <a:t>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998031"/>
                  </a:ext>
                </a:extLst>
              </a:tr>
              <a:tr h="304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/>
                        <a:t>掲載等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/>
                        <a:t>12</a:t>
                      </a:r>
                      <a:r>
                        <a:rPr kumimoji="1" lang="ja-JP" altLang="en-US" b="1" dirty="0"/>
                        <a:t>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/>
                        <a:t>9</a:t>
                      </a:r>
                      <a:r>
                        <a:rPr kumimoji="1" lang="ja-JP" altLang="en-US" b="1" dirty="0"/>
                        <a:t>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/>
                        <a:t>16</a:t>
                      </a:r>
                      <a:r>
                        <a:rPr kumimoji="1" lang="ja-JP" altLang="en-US" b="1" dirty="0"/>
                        <a:t>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/>
                        <a:t>11</a:t>
                      </a:r>
                      <a:r>
                        <a:rPr kumimoji="1" lang="ja-JP" altLang="en-US" b="1" dirty="0"/>
                        <a:t>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/>
                        <a:t>6</a:t>
                      </a:r>
                      <a:r>
                        <a:rPr kumimoji="1" lang="ja-JP" altLang="en-US" b="1" dirty="0"/>
                        <a:t>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/>
                        <a:t>5</a:t>
                      </a:r>
                      <a:r>
                        <a:rPr kumimoji="1" lang="ja-JP" altLang="en-US" b="1" dirty="0"/>
                        <a:t>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7551892"/>
                  </a:ext>
                </a:extLst>
              </a:tr>
              <a:tr h="304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/>
                        <a:t>貸出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/>
                        <a:t>3</a:t>
                      </a:r>
                      <a:r>
                        <a:rPr kumimoji="1" lang="ja-JP" altLang="en-US" b="1" dirty="0"/>
                        <a:t>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/>
                        <a:t>5</a:t>
                      </a:r>
                      <a:r>
                        <a:rPr kumimoji="1" lang="ja-JP" altLang="en-US" b="1" dirty="0"/>
                        <a:t>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/>
                        <a:t>5</a:t>
                      </a:r>
                      <a:r>
                        <a:rPr kumimoji="1" lang="ja-JP" altLang="en-US" b="1" dirty="0"/>
                        <a:t>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/>
                        <a:t>4</a:t>
                      </a:r>
                      <a:r>
                        <a:rPr kumimoji="1" lang="ja-JP" altLang="en-US" b="1" dirty="0"/>
                        <a:t>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/>
                        <a:t>3</a:t>
                      </a:r>
                      <a:r>
                        <a:rPr kumimoji="1" lang="ja-JP" altLang="en-US" b="1" dirty="0"/>
                        <a:t>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/>
                        <a:t>3</a:t>
                      </a:r>
                      <a:r>
                        <a:rPr kumimoji="1" lang="ja-JP" altLang="en-US" b="1" dirty="0"/>
                        <a:t>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2886415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5CD5036-153C-B78E-5B55-D9988BE8B545}"/>
              </a:ext>
            </a:extLst>
          </p:cNvPr>
          <p:cNvSpPr txBox="1"/>
          <p:nvPr/>
        </p:nvSpPr>
        <p:spPr>
          <a:xfrm>
            <a:off x="5174386" y="1607637"/>
            <a:ext cx="2444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※2023</a:t>
            </a:r>
            <a:r>
              <a:rPr kumimoji="1" lang="ja-JP" altLang="en-US" sz="1400" dirty="0"/>
              <a:t>年度は</a:t>
            </a:r>
            <a:r>
              <a:rPr kumimoji="1" lang="en-US" altLang="ja-JP" sz="1400" dirty="0"/>
              <a:t>4</a:t>
            </a:r>
            <a:r>
              <a:rPr kumimoji="1" lang="ja-JP" altLang="en-US" sz="1400" dirty="0"/>
              <a:t>～</a:t>
            </a:r>
            <a:r>
              <a:rPr kumimoji="1" lang="en-US" altLang="ja-JP" sz="1400" dirty="0"/>
              <a:t>9</a:t>
            </a:r>
            <a:r>
              <a:rPr kumimoji="1" lang="ja-JP" altLang="en-US" sz="1400" dirty="0"/>
              <a:t>月の件数</a:t>
            </a:r>
          </a:p>
        </p:txBody>
      </p:sp>
    </p:spTree>
    <p:extLst>
      <p:ext uri="{BB962C8B-B14F-4D97-AF65-F5344CB8AC3E}">
        <p14:creationId xmlns:p14="http://schemas.microsoft.com/office/powerpoint/2010/main" val="2759414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77F7EB-3423-D00C-72E7-6C5832864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99859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/>
              <a:t>1-3 </a:t>
            </a:r>
            <a:r>
              <a:rPr lang="ja-JP" altLang="en-US" sz="4000" b="1" dirty="0"/>
              <a:t>近年の動向</a:t>
            </a:r>
            <a:endParaRPr kumimoji="1" lang="ja-JP" altLang="en-US" sz="4000" b="1" dirty="0"/>
          </a:p>
        </p:txBody>
      </p:sp>
      <p:sp>
        <p:nvSpPr>
          <p:cNvPr id="5" name="スクロール: 横 4">
            <a:extLst>
              <a:ext uri="{FF2B5EF4-FFF2-40B4-BE49-F238E27FC236}">
                <a16:creationId xmlns:a16="http://schemas.microsoft.com/office/drawing/2014/main" id="{9EAD3604-8661-66B7-A59F-62A455BE756E}"/>
              </a:ext>
            </a:extLst>
          </p:cNvPr>
          <p:cNvSpPr/>
          <p:nvPr/>
        </p:nvSpPr>
        <p:spPr>
          <a:xfrm>
            <a:off x="785377" y="4627418"/>
            <a:ext cx="7296442" cy="2025052"/>
          </a:xfrm>
          <a:prstGeom prst="horizontalScroll">
            <a:avLst/>
          </a:prstGeom>
          <a:pattFill prst="dkUpDiag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FD20F3-0951-7462-4CE9-6851361E7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408" y="1452680"/>
            <a:ext cx="8339181" cy="51997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000" b="1" dirty="0"/>
              <a:t>■デジタルアーカイブの利用</a:t>
            </a:r>
            <a:endParaRPr lang="en-US" altLang="ja-JP" sz="1600" b="1" dirty="0"/>
          </a:p>
          <a:p>
            <a:pPr marL="0" indent="0">
              <a:lnSpc>
                <a:spcPct val="70000"/>
              </a:lnSpc>
              <a:buNone/>
            </a:pPr>
            <a:r>
              <a:rPr lang="ja-JP" altLang="en-US" sz="1600" b="1" dirty="0"/>
              <a:t>　　　</a:t>
            </a:r>
            <a:r>
              <a:rPr lang="en-US" altLang="ja-JP" sz="1600" b="1" dirty="0"/>
              <a:t>【</a:t>
            </a:r>
            <a:r>
              <a:rPr lang="ja-JP" altLang="en-US" sz="1600" b="1" dirty="0"/>
              <a:t>利用担当として考えていたこと</a:t>
            </a:r>
            <a:r>
              <a:rPr lang="en-US" altLang="ja-JP" sz="1600" b="1" dirty="0"/>
              <a:t>】</a:t>
            </a:r>
            <a:endParaRPr kumimoji="1" lang="en-US" altLang="ja-JP" sz="1600" b="1" dirty="0"/>
          </a:p>
          <a:p>
            <a:pPr marL="0" indent="0">
              <a:lnSpc>
                <a:spcPct val="70000"/>
              </a:lnSpc>
              <a:buNone/>
            </a:pPr>
            <a:r>
              <a:rPr lang="ja-JP" altLang="en-US" sz="1600" b="1" dirty="0"/>
              <a:t>　　　①</a:t>
            </a:r>
            <a:r>
              <a:rPr kumimoji="1" lang="ja-JP" altLang="en-US" sz="1600" b="1" dirty="0"/>
              <a:t>　「デジタルアーカイブ公開されている貴重資料」の案内（電話で完結）が増えて</a:t>
            </a:r>
            <a:endParaRPr kumimoji="1" lang="en-US" altLang="ja-JP" sz="1600" b="1" dirty="0"/>
          </a:p>
          <a:p>
            <a:pPr marL="0" indent="0">
              <a:lnSpc>
                <a:spcPct val="70000"/>
              </a:lnSpc>
              <a:buNone/>
            </a:pPr>
            <a:r>
              <a:rPr lang="ja-JP" altLang="en-US" sz="1600" b="1" dirty="0"/>
              <a:t>　　　　　</a:t>
            </a:r>
            <a:r>
              <a:rPr kumimoji="1" lang="ja-JP" altLang="en-US" sz="1600" b="1" dirty="0"/>
              <a:t>いるなあ</a:t>
            </a:r>
            <a:r>
              <a:rPr lang="ja-JP" altLang="en-US" sz="1600" b="1" dirty="0"/>
              <a:t>。よく利用される貴重資料は、かなりデジタル公開しているのだけど、</a:t>
            </a:r>
            <a:endParaRPr lang="en-US" altLang="ja-JP" sz="1600" b="1" dirty="0"/>
          </a:p>
          <a:p>
            <a:pPr marL="0" indent="0">
              <a:lnSpc>
                <a:spcPct val="70000"/>
              </a:lnSpc>
              <a:buNone/>
            </a:pPr>
            <a:r>
              <a:rPr lang="ja-JP" altLang="en-US" sz="1600" b="1" dirty="0"/>
              <a:t>　　　　　当館のデジタルアーカイブは、あまり知られていないのだろうか？</a:t>
            </a:r>
            <a:endParaRPr lang="en-US" altLang="ja-JP" sz="1600" b="1" dirty="0"/>
          </a:p>
          <a:p>
            <a:pPr marL="0" indent="0">
              <a:lnSpc>
                <a:spcPct val="10000"/>
              </a:lnSpc>
              <a:buNone/>
            </a:pPr>
            <a:endParaRPr lang="en-US" altLang="ja-JP" sz="1600" b="1" dirty="0"/>
          </a:p>
          <a:p>
            <a:pPr marL="0" indent="0">
              <a:lnSpc>
                <a:spcPct val="70000"/>
              </a:lnSpc>
              <a:buNone/>
            </a:pPr>
            <a:r>
              <a:rPr lang="ja-JP" altLang="en-US" sz="1600" b="1" dirty="0"/>
              <a:t>　　　②貴重資料「複製」についても、「デジタルアーカイブへの公開」で対応できる場合が</a:t>
            </a:r>
            <a:endParaRPr lang="en-US" altLang="ja-JP" sz="1600" b="1" dirty="0"/>
          </a:p>
          <a:p>
            <a:pPr marL="0" indent="0">
              <a:lnSpc>
                <a:spcPct val="70000"/>
              </a:lnSpc>
              <a:buNone/>
            </a:pPr>
            <a:r>
              <a:rPr lang="ja-JP" altLang="en-US" sz="1600" b="1" dirty="0"/>
              <a:t>　　　　 あるのでは？（条件</a:t>
            </a:r>
            <a:r>
              <a:rPr lang="en-US" altLang="ja-JP" sz="1600" b="1" dirty="0"/>
              <a:t>…</a:t>
            </a:r>
            <a:r>
              <a:rPr lang="ja-JP" altLang="en-US" sz="1600" b="1" dirty="0"/>
              <a:t>「画像データがすでにある」「内容が公開しても問題ない」等）</a:t>
            </a:r>
            <a:endParaRPr lang="en-US" altLang="ja-JP" sz="1600" b="1" dirty="0"/>
          </a:p>
          <a:p>
            <a:pPr marL="0" indent="0">
              <a:lnSpc>
                <a:spcPct val="50000"/>
              </a:lnSpc>
              <a:buNone/>
            </a:pPr>
            <a:endParaRPr kumimoji="1" lang="en-US" altLang="ja-JP" dirty="0"/>
          </a:p>
          <a:p>
            <a:pPr marL="0" indent="0">
              <a:lnSpc>
                <a:spcPct val="50000"/>
              </a:lnSpc>
              <a:buNone/>
            </a:pPr>
            <a:endParaRPr kumimoji="1" lang="en-US" altLang="ja-JP" dirty="0"/>
          </a:p>
          <a:p>
            <a:pPr marL="0" indent="0">
              <a:lnSpc>
                <a:spcPct val="50000"/>
              </a:lnSpc>
              <a:buNone/>
            </a:pPr>
            <a:r>
              <a:rPr kumimoji="1" lang="ja-JP" altLang="en-US" b="1" dirty="0"/>
              <a:t>　→こんな問い合わせも</a:t>
            </a:r>
            <a:r>
              <a:rPr lang="en-US" altLang="ja-JP" b="1" dirty="0"/>
              <a:t>…</a:t>
            </a:r>
            <a:r>
              <a:rPr lang="ja-JP" altLang="en-US" b="1" dirty="0"/>
              <a:t>（</a:t>
            </a:r>
            <a:r>
              <a:rPr lang="en-US" altLang="ja-JP" b="1" dirty="0"/>
              <a:t>2021</a:t>
            </a:r>
            <a:r>
              <a:rPr lang="ja-JP" altLang="en-US" b="1" dirty="0"/>
              <a:t>年</a:t>
            </a:r>
            <a:r>
              <a:rPr lang="en-US" altLang="ja-JP" b="1" dirty="0"/>
              <a:t>4</a:t>
            </a:r>
            <a:r>
              <a:rPr lang="ja-JP" altLang="en-US" b="1" dirty="0"/>
              <a:t>月）</a:t>
            </a:r>
            <a:endParaRPr lang="en-US" altLang="ja-JP" b="1" dirty="0"/>
          </a:p>
          <a:p>
            <a:pPr marL="0" indent="0">
              <a:lnSpc>
                <a:spcPct val="0"/>
              </a:lnSpc>
              <a:buNone/>
            </a:pPr>
            <a:endParaRPr lang="en-US" altLang="ja-JP" b="1" dirty="0"/>
          </a:p>
          <a:p>
            <a:pPr marL="0" indent="0">
              <a:lnSpc>
                <a:spcPct val="0"/>
              </a:lnSpc>
              <a:buNone/>
            </a:pPr>
            <a:endParaRPr kumimoji="1" lang="en-US" altLang="ja-JP" b="1" dirty="0"/>
          </a:p>
          <a:p>
            <a:pPr marL="0" indent="0">
              <a:lnSpc>
                <a:spcPct val="60000"/>
              </a:lnSpc>
              <a:buNone/>
            </a:pPr>
            <a:r>
              <a:rPr lang="ja-JP" altLang="en-US" b="1" dirty="0"/>
              <a:t>　　　　「貴館所蔵の資料を閲覧したいのですが、</a:t>
            </a:r>
            <a:endParaRPr lang="en-US" altLang="ja-JP" b="1" dirty="0"/>
          </a:p>
          <a:p>
            <a:pPr marL="0" indent="0">
              <a:lnSpc>
                <a:spcPct val="80000"/>
              </a:lnSpc>
              <a:buNone/>
            </a:pPr>
            <a:r>
              <a:rPr lang="en-US" altLang="ja-JP" b="1" dirty="0"/>
              <a:t>      </a:t>
            </a:r>
            <a:r>
              <a:rPr lang="ja-JP" altLang="en-US" b="1" dirty="0"/>
              <a:t>　　</a:t>
            </a:r>
            <a:r>
              <a:rPr lang="en-US" altLang="ja-JP" b="1" dirty="0"/>
              <a:t> </a:t>
            </a:r>
            <a:r>
              <a:rPr lang="ja-JP" altLang="en-US" b="1" dirty="0"/>
              <a:t>イギリス在住です。資料のコピーを提供</a:t>
            </a:r>
            <a:endParaRPr lang="en-US" altLang="ja-JP" b="1" dirty="0"/>
          </a:p>
          <a:p>
            <a:pPr marL="0" indent="0">
              <a:lnSpc>
                <a:spcPct val="80000"/>
              </a:lnSpc>
              <a:buNone/>
            </a:pPr>
            <a:r>
              <a:rPr lang="ja-JP" altLang="en-US" b="1" dirty="0"/>
              <a:t>　　　　　してもらうことは可能ですか？」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784184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77F7EB-3423-D00C-72E7-6C5832864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99859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/>
              <a:t>1-3 </a:t>
            </a:r>
            <a:r>
              <a:rPr lang="ja-JP" altLang="en-US" sz="4000" b="1" dirty="0"/>
              <a:t>近年の動向</a:t>
            </a:r>
            <a:endParaRPr kumimoji="1" lang="ja-JP" altLang="en-US" sz="4000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FD20F3-0951-7462-4CE9-6851361E7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408" y="1625422"/>
            <a:ext cx="8339181" cy="4828837"/>
          </a:xfrm>
        </p:spPr>
        <p:txBody>
          <a:bodyPr>
            <a:normAutofit/>
          </a:bodyPr>
          <a:lstStyle/>
          <a:p>
            <a:pPr marL="0" indent="0">
              <a:lnSpc>
                <a:spcPct val="50000"/>
              </a:lnSpc>
              <a:buNone/>
            </a:pPr>
            <a:endParaRPr lang="en-US" altLang="ja-JP" b="1" dirty="0"/>
          </a:p>
          <a:p>
            <a:pPr marL="0" indent="0">
              <a:lnSpc>
                <a:spcPct val="50000"/>
              </a:lnSpc>
              <a:buNone/>
            </a:pPr>
            <a:r>
              <a:rPr lang="ja-JP" altLang="en-US" sz="2000" b="1" dirty="0"/>
              <a:t>■資料　桑原文庫</a:t>
            </a:r>
            <a:r>
              <a:rPr lang="en-US" altLang="ja-JP" sz="2000" b="1" dirty="0"/>
              <a:t>『</a:t>
            </a:r>
            <a:r>
              <a:rPr lang="ja-JP" altLang="en-US" sz="2000" b="1" dirty="0"/>
              <a:t>欧米美術行脚</a:t>
            </a:r>
            <a:r>
              <a:rPr lang="en-US" altLang="ja-JP" sz="2000" b="1" dirty="0"/>
              <a:t>』</a:t>
            </a:r>
            <a:r>
              <a:rPr lang="ja-JP" altLang="en-US" sz="2000" b="1" dirty="0"/>
              <a:t>全</a:t>
            </a:r>
            <a:r>
              <a:rPr lang="en-US" altLang="ja-JP" sz="2000" b="1" dirty="0"/>
              <a:t>1-12</a:t>
            </a:r>
            <a:r>
              <a:rPr lang="ja-JP" altLang="en-US" sz="2000" b="1" dirty="0"/>
              <a:t>巻（見開き</a:t>
            </a:r>
            <a:r>
              <a:rPr lang="en-US" altLang="ja-JP" sz="2000" b="1" dirty="0"/>
              <a:t>1300</a:t>
            </a:r>
            <a:r>
              <a:rPr lang="ja-JP" altLang="en-US" sz="2000" b="1" dirty="0"/>
              <a:t>頁あまり</a:t>
            </a:r>
            <a:r>
              <a:rPr lang="en-US" altLang="ja-JP" sz="2000" b="1" dirty="0"/>
              <a:t>…</a:t>
            </a:r>
            <a:r>
              <a:rPr lang="ja-JP" altLang="en-US" sz="2000" b="1" dirty="0"/>
              <a:t>！）</a:t>
            </a:r>
            <a:endParaRPr lang="en-US" altLang="ja-JP" sz="2000" b="1" dirty="0"/>
          </a:p>
          <a:p>
            <a:pPr marL="0" indent="0">
              <a:lnSpc>
                <a:spcPct val="50000"/>
              </a:lnSpc>
              <a:buNone/>
            </a:pPr>
            <a:endParaRPr lang="en-US" altLang="ja-JP" sz="2000" b="1" dirty="0"/>
          </a:p>
          <a:p>
            <a:pPr marL="0" indent="0">
              <a:lnSpc>
                <a:spcPct val="50000"/>
              </a:lnSpc>
              <a:buNone/>
            </a:pPr>
            <a:r>
              <a:rPr lang="ja-JP" altLang="en-US" sz="2000" b="1" dirty="0"/>
              <a:t>→「複製許可願」の提出？画像データの提供方法？画像の容量？送料？</a:t>
            </a:r>
          </a:p>
          <a:p>
            <a:pPr marL="0" indent="0">
              <a:lnSpc>
                <a:spcPct val="50000"/>
              </a:lnSpc>
              <a:buNone/>
            </a:pPr>
            <a:endParaRPr lang="en-US" altLang="ja-JP" sz="2000" b="1" dirty="0"/>
          </a:p>
          <a:p>
            <a:pPr marL="0" indent="0">
              <a:lnSpc>
                <a:spcPct val="50000"/>
              </a:lnSpc>
              <a:buNone/>
            </a:pPr>
            <a:r>
              <a:rPr lang="ja-JP" altLang="en-US" sz="2000" b="1" dirty="0"/>
              <a:t>　　</a:t>
            </a:r>
            <a:endParaRPr lang="en-US" altLang="ja-JP" b="1" dirty="0"/>
          </a:p>
          <a:p>
            <a:pPr marL="0" indent="0">
              <a:lnSpc>
                <a:spcPct val="50000"/>
              </a:lnSpc>
              <a:buNone/>
            </a:pPr>
            <a:endParaRPr lang="en-US" altLang="ja-JP" b="1" dirty="0"/>
          </a:p>
          <a:p>
            <a:pPr marL="0" indent="0">
              <a:lnSpc>
                <a:spcPct val="50000"/>
              </a:lnSpc>
              <a:buNone/>
            </a:pPr>
            <a:endParaRPr lang="en-US" altLang="ja-JP" b="1" dirty="0"/>
          </a:p>
          <a:p>
            <a:pPr marL="0" indent="0">
              <a:lnSpc>
                <a:spcPct val="50000"/>
              </a:lnSpc>
              <a:buNone/>
            </a:pPr>
            <a:endParaRPr lang="en-US" altLang="ja-JP" b="1" dirty="0"/>
          </a:p>
          <a:p>
            <a:pPr marL="0" indent="0">
              <a:lnSpc>
                <a:spcPct val="50000"/>
              </a:lnSpc>
              <a:buNone/>
            </a:pPr>
            <a:endParaRPr lang="en-US" altLang="ja-JP" b="1" dirty="0"/>
          </a:p>
          <a:p>
            <a:pPr marL="0" indent="0">
              <a:lnSpc>
                <a:spcPct val="50000"/>
              </a:lnSpc>
              <a:buNone/>
            </a:pPr>
            <a:endParaRPr lang="en-US" altLang="ja-JP" sz="2000" b="1" dirty="0"/>
          </a:p>
          <a:p>
            <a:pPr marL="0" indent="0">
              <a:lnSpc>
                <a:spcPct val="50000"/>
              </a:lnSpc>
              <a:buNone/>
            </a:pPr>
            <a:endParaRPr lang="en-US" altLang="ja-JP" sz="2000" b="1" dirty="0"/>
          </a:p>
          <a:p>
            <a:pPr marL="0" indent="0">
              <a:lnSpc>
                <a:spcPct val="50000"/>
              </a:lnSpc>
              <a:buNone/>
            </a:pPr>
            <a:r>
              <a:rPr lang="ja-JP" altLang="en-US" sz="2000" b="1" dirty="0"/>
              <a:t>→「デジタルアーカイブで公開」すれば解消しそう</a:t>
            </a:r>
            <a:r>
              <a:rPr lang="en-US" altLang="ja-JP" sz="2000" b="1" dirty="0"/>
              <a:t>…</a:t>
            </a:r>
          </a:p>
          <a:p>
            <a:pPr marL="0" indent="0">
              <a:lnSpc>
                <a:spcPct val="50000"/>
              </a:lnSpc>
              <a:buNone/>
            </a:pPr>
            <a:endParaRPr lang="en-US" altLang="ja-JP" sz="2000" b="1" dirty="0"/>
          </a:p>
          <a:p>
            <a:pPr marL="0" indent="0">
              <a:lnSpc>
                <a:spcPct val="50000"/>
              </a:lnSpc>
              <a:buNone/>
            </a:pPr>
            <a:r>
              <a:rPr lang="ja-JP" altLang="en-US" sz="2000" b="1" dirty="0"/>
              <a:t>→対応「デジタルアーカイブで公開しました。どうぞご利用ください。」</a:t>
            </a:r>
            <a:endParaRPr lang="en-US" altLang="ja-JP" sz="2000" b="1" dirty="0"/>
          </a:p>
          <a:p>
            <a:pPr marL="0" indent="0">
              <a:lnSpc>
                <a:spcPct val="50000"/>
              </a:lnSpc>
              <a:buNone/>
            </a:pPr>
            <a:endParaRPr lang="en-US" altLang="ja-JP" b="1" dirty="0"/>
          </a:p>
        </p:txBody>
      </p:sp>
      <p:pic>
        <p:nvPicPr>
          <p:cNvPr id="5" name="図 4" descr="屋内, 座る, 木製, 建物 が含まれている画像&#10;&#10;自動的に生成された説明">
            <a:extLst>
              <a:ext uri="{FF2B5EF4-FFF2-40B4-BE49-F238E27FC236}">
                <a16:creationId xmlns:a16="http://schemas.microsoft.com/office/drawing/2014/main" id="{C86CDF32-B3C7-6E65-BFBB-33EA78AB6B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2502" y="2848949"/>
            <a:ext cx="2838992" cy="221462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75C1F89-A9A2-7B09-8C11-DD244D9D9F98}"/>
              </a:ext>
            </a:extLst>
          </p:cNvPr>
          <p:cNvSpPr txBox="1"/>
          <p:nvPr/>
        </p:nvSpPr>
        <p:spPr>
          <a:xfrm>
            <a:off x="5991494" y="4755793"/>
            <a:ext cx="1853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『</a:t>
            </a:r>
            <a:r>
              <a:rPr kumimoji="1" lang="ja-JP" altLang="en-US" sz="1400" b="1" dirty="0"/>
              <a:t>欧米美術行脚</a:t>
            </a:r>
            <a:r>
              <a:rPr kumimoji="1" lang="en-US" altLang="ja-JP" sz="1400" b="1" dirty="0"/>
              <a:t>』</a:t>
            </a:r>
            <a:r>
              <a:rPr kumimoji="1" lang="ja-JP" altLang="en-US" sz="1400" b="1" dirty="0"/>
              <a:t>原本</a:t>
            </a:r>
          </a:p>
        </p:txBody>
      </p:sp>
    </p:spTree>
    <p:extLst>
      <p:ext uri="{BB962C8B-B14F-4D97-AF65-F5344CB8AC3E}">
        <p14:creationId xmlns:p14="http://schemas.microsoft.com/office/powerpoint/2010/main" val="2065524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970F60-45F3-1AFC-3CBC-97C3F88EC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95" y="2766218"/>
            <a:ext cx="8246409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kumimoji="1" lang="ja-JP" altLang="en-US" b="1" dirty="0"/>
              <a:t>　</a:t>
            </a:r>
            <a:r>
              <a:rPr kumimoji="1" lang="en-US" altLang="ja-JP" b="1" dirty="0"/>
              <a:t>2</a:t>
            </a:r>
            <a:r>
              <a:rPr kumimoji="1" lang="ja-JP" altLang="en-US" b="1" dirty="0"/>
              <a:t> 事例紹介</a:t>
            </a:r>
            <a:br>
              <a:rPr kumimoji="1" lang="en-US" altLang="ja-JP" b="1" dirty="0"/>
            </a:br>
            <a:r>
              <a:rPr lang="ja-JP" altLang="en-US" sz="3600" b="1" dirty="0"/>
              <a:t>　　</a:t>
            </a:r>
            <a:r>
              <a:rPr kumimoji="1" lang="ja-JP" altLang="en-US" sz="3600" b="1" dirty="0"/>
              <a:t>「桑原文庫」の電子化とデジタル展示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335503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4564</TotalTime>
  <Words>3031</Words>
  <Application>Microsoft Office PowerPoint</Application>
  <PresentationFormat>画面に合わせる (4:3)</PresentationFormat>
  <Paragraphs>313</Paragraphs>
  <Slides>19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5" baseType="lpstr">
      <vt:lpstr>ＭＳ Ｐゴシック</vt:lpstr>
      <vt:lpstr>ＭＳ ゴシック</vt:lpstr>
      <vt:lpstr>游ゴシック</vt:lpstr>
      <vt:lpstr>Arial</vt:lpstr>
      <vt:lpstr>Arial Black</vt:lpstr>
      <vt:lpstr>Office テーマ</vt:lpstr>
      <vt:lpstr>デジタル化を通じた貴重資料の利活用 </vt:lpstr>
      <vt:lpstr>本日の内容</vt:lpstr>
      <vt:lpstr>1 島根大学附属図書館 　　　「貴重資料」とその利用</vt:lpstr>
      <vt:lpstr>1-1「貴重資料等」の利用</vt:lpstr>
      <vt:lpstr>1-2 デジタルアーカイブ</vt:lpstr>
      <vt:lpstr>1-3 近年の動向</vt:lpstr>
      <vt:lpstr>1-3 近年の動向</vt:lpstr>
      <vt:lpstr>1-3 近年の動向</vt:lpstr>
      <vt:lpstr>　2 事例紹介 　　「桑原文庫」の電子化とデジタル展示</vt:lpstr>
      <vt:lpstr>2-1 経緯</vt:lpstr>
      <vt:lpstr>2-1 経緯</vt:lpstr>
      <vt:lpstr>2-1 経緯</vt:lpstr>
      <vt:lpstr>2-2 資料の電子化作業</vt:lpstr>
      <vt:lpstr>2-2 資料の電子化作業</vt:lpstr>
      <vt:lpstr>2-2 資料の電子化作業</vt:lpstr>
      <vt:lpstr>2-2 資料の電子化作業</vt:lpstr>
      <vt:lpstr>2-3 デジタル展示 　　（ジャパンサーチ「ギャラリー」機能）</vt:lpstr>
      <vt:lpstr>2-3 デジタル展示 　　（ジャパンサーチ「ギャラリー」機能）</vt:lpstr>
      <vt:lpstr>2-4 小括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田中 やよい</dc:creator>
  <cp:lastModifiedBy>田中 やよい</cp:lastModifiedBy>
  <cp:revision>65</cp:revision>
  <cp:lastPrinted>2023-10-11T03:57:49Z</cp:lastPrinted>
  <dcterms:created xsi:type="dcterms:W3CDTF">2023-09-22T06:46:20Z</dcterms:created>
  <dcterms:modified xsi:type="dcterms:W3CDTF">2023-10-11T04:17:13Z</dcterms:modified>
</cp:coreProperties>
</file>